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media1.avi" ContentType="video/unknown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</p:sldIdLst>
  <p:sldSz cx="13004800" cy="9753600"/>
  <p:notesSz cx="6858000" cy="9144000"/>
  <p:defaultTextStyle>
    <a:lvl1pPr algn="ctr" defTabSz="584200">
      <a:defRPr sz="3600">
        <a:latin typeface="+mn-lt"/>
        <a:ea typeface="+mn-ea"/>
        <a:cs typeface="+mn-cs"/>
        <a:sym typeface="Helvetica Light"/>
      </a:defRPr>
    </a:lvl1pPr>
    <a:lvl2pPr indent="228600" algn="ctr" defTabSz="584200">
      <a:defRPr sz="3600">
        <a:latin typeface="+mn-lt"/>
        <a:ea typeface="+mn-ea"/>
        <a:cs typeface="+mn-cs"/>
        <a:sym typeface="Helvetica Light"/>
      </a:defRPr>
    </a:lvl2pPr>
    <a:lvl3pPr indent="457200" algn="ctr" defTabSz="584200">
      <a:defRPr sz="3600">
        <a:latin typeface="+mn-lt"/>
        <a:ea typeface="+mn-ea"/>
        <a:cs typeface="+mn-cs"/>
        <a:sym typeface="Helvetica Light"/>
      </a:defRPr>
    </a:lvl3pPr>
    <a:lvl4pPr indent="685800" algn="ctr" defTabSz="584200">
      <a:defRPr sz="3600">
        <a:latin typeface="+mn-lt"/>
        <a:ea typeface="+mn-ea"/>
        <a:cs typeface="+mn-cs"/>
        <a:sym typeface="Helvetica Light"/>
      </a:defRPr>
    </a:lvl4pPr>
    <a:lvl5pPr indent="914400" algn="ctr" defTabSz="584200">
      <a:defRPr sz="3600">
        <a:latin typeface="+mn-lt"/>
        <a:ea typeface="+mn-ea"/>
        <a:cs typeface="+mn-cs"/>
        <a:sym typeface="Helvetica Light"/>
      </a:defRPr>
    </a:lvl5pPr>
    <a:lvl6pPr indent="1143000" algn="ctr" defTabSz="584200">
      <a:defRPr sz="3600">
        <a:latin typeface="+mn-lt"/>
        <a:ea typeface="+mn-ea"/>
        <a:cs typeface="+mn-cs"/>
        <a:sym typeface="Helvetica Light"/>
      </a:defRPr>
    </a:lvl6pPr>
    <a:lvl7pPr indent="1371600" algn="ctr" defTabSz="584200">
      <a:defRPr sz="3600">
        <a:latin typeface="+mn-lt"/>
        <a:ea typeface="+mn-ea"/>
        <a:cs typeface="+mn-cs"/>
        <a:sym typeface="Helvetica Light"/>
      </a:defRPr>
    </a:lvl7pPr>
    <a:lvl8pPr indent="1600200" algn="ctr" defTabSz="584200">
      <a:defRPr sz="3600">
        <a:latin typeface="+mn-lt"/>
        <a:ea typeface="+mn-ea"/>
        <a:cs typeface="+mn-cs"/>
        <a:sym typeface="Helvetica Light"/>
      </a:defRPr>
    </a:lvl8pPr>
    <a:lvl9pPr indent="1828800" algn="ctr" defTabSz="584200">
      <a:defRPr sz="3600">
        <a:latin typeface="+mn-lt"/>
        <a:ea typeface="+mn-ea"/>
        <a:cs typeface="+mn-cs"/>
        <a:sym typeface="Helvetica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00882B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 b="def" i="def"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 b="def" i="def"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31" name="Shape 31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  <p:sp>
        <p:nvSpPr>
          <p:cNvPr id="6" name="Shape 6"/>
          <p:cNvSpPr/>
          <p:nvPr>
            <p:ph type="body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 lvl="0">
              <a:defRPr sz="1800"/>
            </a:pPr>
            <a:r>
              <a:rPr sz="3200"/>
              <a:t>Body Level One</a:t>
            </a:r>
            <a:endParaRPr sz="3200"/>
          </a:p>
          <a:p>
            <a:pPr lvl="1">
              <a:defRPr sz="1800"/>
            </a:pPr>
            <a:r>
              <a:rPr sz="3200"/>
              <a:t>Body Level Two</a:t>
            </a:r>
            <a:endParaRPr sz="3200"/>
          </a:p>
          <a:p>
            <a:pPr lvl="2">
              <a:defRPr sz="1800"/>
            </a:pPr>
            <a:r>
              <a:rPr sz="3200"/>
              <a:t>Body Level Three</a:t>
            </a:r>
            <a:endParaRPr sz="3200"/>
          </a:p>
          <a:p>
            <a:pPr lvl="3">
              <a:defRPr sz="1800"/>
            </a:pPr>
            <a:r>
              <a:rPr sz="3200"/>
              <a:t>Body Level Four</a:t>
            </a:r>
            <a:endParaRPr sz="3200"/>
          </a:p>
          <a:p>
            <a:pPr lvl="4">
              <a:defRPr sz="1800"/>
            </a:pPr>
            <a:r>
              <a:rPr sz="3200"/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/>
          <p:nvPr>
            <p:ph type="sldNum" sz="quarter" idx="2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>
            <a:lvl1pPr>
              <a:defRPr sz="1800"/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  <p:sp>
        <p:nvSpPr>
          <p:cNvPr id="9" name="Shape 9"/>
          <p:cNvSpPr/>
          <p:nvPr>
            <p:ph type="body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 lvl="0">
              <a:defRPr sz="1800"/>
            </a:pPr>
            <a:r>
              <a:rPr sz="3200"/>
              <a:t>Body Level One</a:t>
            </a:r>
            <a:endParaRPr sz="3200"/>
          </a:p>
          <a:p>
            <a:pPr lvl="1">
              <a:defRPr sz="1800"/>
            </a:pPr>
            <a:r>
              <a:rPr sz="3200"/>
              <a:t>Body Level Two</a:t>
            </a:r>
            <a:endParaRPr sz="3200"/>
          </a:p>
          <a:p>
            <a:pPr lvl="2">
              <a:defRPr sz="1800"/>
            </a:pPr>
            <a:r>
              <a:rPr sz="3200"/>
              <a:t>Body Level Three</a:t>
            </a:r>
            <a:endParaRPr sz="3200"/>
          </a:p>
          <a:p>
            <a:pPr lvl="3">
              <a:defRPr sz="1800"/>
            </a:pPr>
            <a:r>
              <a:rPr sz="3200"/>
              <a:t>Body Level Four</a:t>
            </a:r>
            <a:endParaRPr sz="3200"/>
          </a:p>
          <a:p>
            <a:pPr lvl="4">
              <a:defRPr sz="1800"/>
            </a:pPr>
            <a:r>
              <a:rPr sz="3200"/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</p:spTree>
  </p:cSld>
  <p:clrMapOvr>
    <a:masterClrMapping/>
  </p:clrMapOvr>
  <p:transition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 lvl="0">
              <a:defRPr sz="1800"/>
            </a:pPr>
            <a:r>
              <a:rPr sz="6000"/>
              <a:t>Title Text</a:t>
            </a:r>
          </a:p>
        </p:txBody>
      </p:sp>
      <p:sp>
        <p:nvSpPr>
          <p:cNvPr id="14" name="Shape 14"/>
          <p:cNvSpPr/>
          <p:nvPr>
            <p:ph type="body" idx="1"/>
          </p:nvPr>
        </p:nvSpPr>
        <p:spPr>
          <a:xfrm>
            <a:off x="952500" y="4762500"/>
            <a:ext cx="5334000" cy="4102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 lvl="0">
              <a:defRPr sz="1800"/>
            </a:pPr>
            <a:r>
              <a:rPr sz="3200"/>
              <a:t>Body Level One</a:t>
            </a:r>
            <a:endParaRPr sz="3200"/>
          </a:p>
          <a:p>
            <a:pPr lvl="1">
              <a:defRPr sz="1800"/>
            </a:pPr>
            <a:r>
              <a:rPr sz="3200"/>
              <a:t>Body Level Two</a:t>
            </a:r>
            <a:endParaRPr sz="3200"/>
          </a:p>
          <a:p>
            <a:pPr lvl="2">
              <a:defRPr sz="1800"/>
            </a:pPr>
            <a:r>
              <a:rPr sz="3200"/>
              <a:t>Body Level Three</a:t>
            </a:r>
            <a:endParaRPr sz="3200"/>
          </a:p>
          <a:p>
            <a:pPr lvl="3">
              <a:defRPr sz="1800"/>
            </a:pPr>
            <a:r>
              <a:rPr sz="3200"/>
              <a:t>Body Level Four</a:t>
            </a:r>
            <a:endParaRPr sz="3200"/>
          </a:p>
          <a:p>
            <a:pPr lvl="4">
              <a:defRPr sz="1800"/>
            </a:pPr>
            <a:r>
              <a:rPr sz="3200"/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</p:spTree>
  </p:cSld>
  <p:clrMapOvr>
    <a:masterClrMapping/>
  </p:clrMapOvr>
  <p:transition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  <p:sp>
        <p:nvSpPr>
          <p:cNvPr id="19" name="Shape 1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600"/>
              <a:t>Body Level One</a:t>
            </a:r>
            <a:endParaRPr sz="3600"/>
          </a:p>
          <a:p>
            <a:pPr lvl="1">
              <a:defRPr sz="1800"/>
            </a:pPr>
            <a:r>
              <a:rPr sz="3600"/>
              <a:t>Body Level Two</a:t>
            </a:r>
            <a:endParaRPr sz="3600"/>
          </a:p>
          <a:p>
            <a:pPr lvl="2">
              <a:defRPr sz="1800"/>
            </a:pPr>
            <a:r>
              <a:rPr sz="3600"/>
              <a:t>Body Level Three</a:t>
            </a:r>
            <a:endParaRPr sz="3600"/>
          </a:p>
          <a:p>
            <a:pPr lvl="3">
              <a:defRPr sz="1800"/>
            </a:pPr>
            <a:r>
              <a:rPr sz="3600"/>
              <a:t>Body Level Four</a:t>
            </a:r>
            <a:endParaRPr sz="3600"/>
          </a:p>
          <a:p>
            <a:pPr lvl="4">
              <a:defRPr sz="1800"/>
            </a:pPr>
            <a:r>
              <a:rPr sz="3600"/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  <p:sp>
        <p:nvSpPr>
          <p:cNvPr id="22" name="Shape 22"/>
          <p:cNvSpPr/>
          <p:nvPr>
            <p:ph type="body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pPr lvl="0">
              <a:defRPr sz="1800"/>
            </a:pPr>
            <a:r>
              <a:rPr sz="2800"/>
              <a:t>Body Level One</a:t>
            </a:r>
            <a:endParaRPr sz="2800"/>
          </a:p>
          <a:p>
            <a:pPr lvl="1">
              <a:defRPr sz="1800"/>
            </a:pPr>
            <a:r>
              <a:rPr sz="2800"/>
              <a:t>Body Level Two</a:t>
            </a:r>
            <a:endParaRPr sz="2800"/>
          </a:p>
          <a:p>
            <a:pPr lvl="2">
              <a:defRPr sz="1800"/>
            </a:pPr>
            <a:r>
              <a:rPr sz="2800"/>
              <a:t>Body Level Three</a:t>
            </a:r>
            <a:endParaRPr sz="2800"/>
          </a:p>
          <a:p>
            <a:pPr lvl="3">
              <a:defRPr sz="1800"/>
            </a:pPr>
            <a:r>
              <a:rPr sz="2800"/>
              <a:t>Body Level Four</a:t>
            </a:r>
            <a:endParaRPr sz="2800"/>
          </a:p>
          <a:p>
            <a:pPr lvl="4">
              <a:defRPr sz="1800"/>
            </a:pPr>
            <a:r>
              <a:rPr sz="2800"/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600"/>
              <a:t>Body Level One</a:t>
            </a:r>
            <a:endParaRPr sz="3600"/>
          </a:p>
          <a:p>
            <a:pPr lvl="1">
              <a:defRPr sz="1800"/>
            </a:pPr>
            <a:r>
              <a:rPr sz="3600"/>
              <a:t>Body Level Two</a:t>
            </a:r>
            <a:endParaRPr sz="3600"/>
          </a:p>
          <a:p>
            <a:pPr lvl="2">
              <a:defRPr sz="1800"/>
            </a:pPr>
            <a:r>
              <a:rPr sz="3600"/>
              <a:t>Body Level Three</a:t>
            </a:r>
            <a:endParaRPr sz="3600"/>
          </a:p>
          <a:p>
            <a:pPr lvl="3">
              <a:defRPr sz="1800"/>
            </a:pPr>
            <a:r>
              <a:rPr sz="3600"/>
              <a:t>Body Level Four</a:t>
            </a:r>
            <a:endParaRPr sz="3600"/>
          </a:p>
          <a:p>
            <a:pPr lvl="4">
              <a:defRPr sz="1800"/>
            </a:pPr>
            <a:r>
              <a:rPr sz="3600"/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  <p:sp>
        <p:nvSpPr>
          <p:cNvPr id="3" name="Shape 3"/>
          <p:cNvSpPr/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 lvl="0">
              <a:defRPr sz="1800"/>
            </a:pPr>
            <a:r>
              <a:rPr sz="3600"/>
              <a:t>Body Level One</a:t>
            </a:r>
            <a:endParaRPr sz="3600"/>
          </a:p>
          <a:p>
            <a:pPr lvl="1">
              <a:defRPr sz="1800"/>
            </a:pPr>
            <a:r>
              <a:rPr sz="3600"/>
              <a:t>Body Level Two</a:t>
            </a:r>
            <a:endParaRPr sz="3600"/>
          </a:p>
          <a:p>
            <a:pPr lvl="2">
              <a:defRPr sz="1800"/>
            </a:pPr>
            <a:r>
              <a:rPr sz="3600"/>
              <a:t>Body Level Three</a:t>
            </a:r>
            <a:endParaRPr sz="3600"/>
          </a:p>
          <a:p>
            <a:pPr lvl="3">
              <a:defRPr sz="1800"/>
            </a:pPr>
            <a:r>
              <a:rPr sz="3600"/>
              <a:t>Body Level Four</a:t>
            </a:r>
            <a:endParaRPr sz="3600"/>
          </a:p>
          <a:p>
            <a:pPr lvl="4">
              <a:defRPr sz="1800"/>
            </a:pPr>
            <a:r>
              <a:rPr sz="3600"/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spd="med" advClick="1"/>
  <p:txStyles>
    <p:titleStyle>
      <a:lvl1pPr algn="ctr" defTabSz="584200">
        <a:defRPr sz="8000">
          <a:latin typeface="+mn-lt"/>
          <a:ea typeface="+mn-ea"/>
          <a:cs typeface="+mn-cs"/>
          <a:sym typeface="Helvetica Light"/>
        </a:defRPr>
      </a:lvl1pPr>
      <a:lvl2pPr indent="228600" algn="ctr" defTabSz="584200">
        <a:defRPr sz="8000">
          <a:latin typeface="+mn-lt"/>
          <a:ea typeface="+mn-ea"/>
          <a:cs typeface="+mn-cs"/>
          <a:sym typeface="Helvetica Light"/>
        </a:defRPr>
      </a:lvl2pPr>
      <a:lvl3pPr indent="457200" algn="ctr" defTabSz="584200">
        <a:defRPr sz="8000">
          <a:latin typeface="+mn-lt"/>
          <a:ea typeface="+mn-ea"/>
          <a:cs typeface="+mn-cs"/>
          <a:sym typeface="Helvetica Light"/>
        </a:defRPr>
      </a:lvl3pPr>
      <a:lvl4pPr indent="685800" algn="ctr" defTabSz="584200">
        <a:defRPr sz="8000">
          <a:latin typeface="+mn-lt"/>
          <a:ea typeface="+mn-ea"/>
          <a:cs typeface="+mn-cs"/>
          <a:sym typeface="Helvetica Light"/>
        </a:defRPr>
      </a:lvl4pPr>
      <a:lvl5pPr indent="914400" algn="ctr" defTabSz="584200">
        <a:defRPr sz="8000">
          <a:latin typeface="+mn-lt"/>
          <a:ea typeface="+mn-ea"/>
          <a:cs typeface="+mn-cs"/>
          <a:sym typeface="Helvetica Light"/>
        </a:defRPr>
      </a:lvl5pPr>
      <a:lvl6pPr indent="1143000" algn="ctr" defTabSz="584200">
        <a:defRPr sz="8000">
          <a:latin typeface="+mn-lt"/>
          <a:ea typeface="+mn-ea"/>
          <a:cs typeface="+mn-cs"/>
          <a:sym typeface="Helvetica Light"/>
        </a:defRPr>
      </a:lvl6pPr>
      <a:lvl7pPr indent="1371600" algn="ctr" defTabSz="584200">
        <a:defRPr sz="8000">
          <a:latin typeface="+mn-lt"/>
          <a:ea typeface="+mn-ea"/>
          <a:cs typeface="+mn-cs"/>
          <a:sym typeface="Helvetica Light"/>
        </a:defRPr>
      </a:lvl7pPr>
      <a:lvl8pPr indent="1600200" algn="ctr" defTabSz="584200">
        <a:defRPr sz="8000">
          <a:latin typeface="+mn-lt"/>
          <a:ea typeface="+mn-ea"/>
          <a:cs typeface="+mn-cs"/>
          <a:sym typeface="Helvetica Light"/>
        </a:defRPr>
      </a:lvl8pPr>
      <a:lvl9pPr indent="1828800" algn="ctr" defTabSz="584200">
        <a:defRPr sz="8000">
          <a:latin typeface="+mn-lt"/>
          <a:ea typeface="+mn-ea"/>
          <a:cs typeface="+mn-cs"/>
          <a:sym typeface="Helvetica Light"/>
        </a:defRPr>
      </a:lvl9pPr>
    </p:titleStyle>
    <p:bodyStyle>
      <a:lvl1pPr marL="4445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1pPr>
      <a:lvl2pPr marL="8890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2pPr>
      <a:lvl3pPr marL="13335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3pPr>
      <a:lvl4pPr marL="17780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4pPr>
      <a:lvl5pPr marL="22225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5pPr>
      <a:lvl6pPr marL="26670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6pPr>
      <a:lvl7pPr marL="31115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7pPr>
      <a:lvl8pPr marL="35560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8pPr>
      <a:lvl9pPr marL="40005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9pPr>
    </p:bodyStyle>
    <p:otherStyle>
      <a:lvl1pPr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1pPr>
      <a:lvl2pPr indent="2286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2pPr>
      <a:lvl3pPr indent="4572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3pPr>
      <a:lvl4pPr indent="6858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4pPr>
      <a:lvl5pPr indent="9144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5pPr>
      <a:lvl6pPr indent="11430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6pPr>
      <a:lvl7pPr indent="13716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7pPr>
      <a:lvl8pPr indent="16002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8pPr>
      <a:lvl9pPr indent="18288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video" Target="../media/media1.avi"/><Relationship Id="rId3" Type="http://schemas.microsoft.com/office/2007/relationships/media" Target="../media/media1.avi"/><Relationship Id="rId4" Type="http://schemas.openxmlformats.org/officeDocument/2006/relationships/image" Target="../media/image4.png"/><Relationship Id="rId5" Type="http://schemas.openxmlformats.org/officeDocument/2006/relationships/image" Target="../media/image5.pn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12.png"/><Relationship Id="rId9" Type="http://schemas.openxmlformats.org/officeDocument/2006/relationships/image" Target="../media/image13.png"/><Relationship Id="rId10" Type="http://schemas.openxmlformats.org/officeDocument/2006/relationships/image" Target="../media/image14.png"/><Relationship Id="rId11" Type="http://schemas.openxmlformats.org/officeDocument/2006/relationships/image" Target="../media/image15.png"/><Relationship Id="rId12" Type="http://schemas.openxmlformats.org/officeDocument/2006/relationships/image" Target="../media/image16.png"/><Relationship Id="rId13" Type="http://schemas.openxmlformats.org/officeDocument/2006/relationships/image" Target="../media/image17.png"/><Relationship Id="rId14" Type="http://schemas.openxmlformats.org/officeDocument/2006/relationships/image" Target="../media/image1.png"/><Relationship Id="rId15" Type="http://schemas.openxmlformats.org/officeDocument/2006/relationships/image" Target="../media/image18.png"/><Relationship Id="rId16" Type="http://schemas.openxmlformats.org/officeDocument/2006/relationships/image" Target="../media/image19.pn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6.png"/><Relationship Id="rId3" Type="http://schemas.openxmlformats.org/officeDocument/2006/relationships/image" Target="../media/image23.pn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1170_780_SchoolOfFishBackground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16934"/>
            <a:ext cx="13004800" cy="9787468"/>
          </a:xfrm>
          <a:prstGeom prst="rect">
            <a:avLst/>
          </a:prstGeom>
          <a:ln w="12700">
            <a:miter lim="400000"/>
          </a:ln>
        </p:spPr>
      </p:pic>
      <p:sp>
        <p:nvSpPr>
          <p:cNvPr id="34" name="Shape 34"/>
          <p:cNvSpPr/>
          <p:nvPr/>
        </p:nvSpPr>
        <p:spPr>
          <a:xfrm>
            <a:off x="1485812" y="3053530"/>
            <a:ext cx="10553380" cy="2578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5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5400">
                <a:solidFill>
                  <a:srgbClr val="FFFFFF"/>
                </a:solidFill>
              </a:rPr>
              <a:t>High performance computing in fish school simulation by vortex sheet method</a:t>
            </a:r>
          </a:p>
        </p:txBody>
      </p:sp>
      <p:sp>
        <p:nvSpPr>
          <p:cNvPr id="35" name="Shape 35"/>
          <p:cNvSpPr/>
          <p:nvPr/>
        </p:nvSpPr>
        <p:spPr>
          <a:xfrm>
            <a:off x="5289636" y="6330950"/>
            <a:ext cx="2425528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3600">
                <a:solidFill>
                  <a:srgbClr val="FFFFFF"/>
                </a:solidFill>
              </a:rPr>
              <a:t>Fang Fang</a:t>
            </a:r>
          </a:p>
        </p:txBody>
      </p:sp>
      <p:sp>
        <p:nvSpPr>
          <p:cNvPr id="36" name="Shape 36"/>
          <p:cNvSpPr/>
          <p:nvPr/>
        </p:nvSpPr>
        <p:spPr>
          <a:xfrm>
            <a:off x="5047195" y="8018993"/>
            <a:ext cx="2910410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3600">
                <a:solidFill>
                  <a:srgbClr val="FFFFFF"/>
                </a:solidFill>
              </a:rPr>
              <a:t>May 19, 2015</a:t>
            </a:r>
          </a:p>
        </p:txBody>
      </p:sp>
      <p:sp>
        <p:nvSpPr>
          <p:cNvPr id="37" name="Shape 37"/>
          <p:cNvSpPr/>
          <p:nvPr/>
        </p:nvSpPr>
        <p:spPr>
          <a:xfrm>
            <a:off x="2907754" y="7174971"/>
            <a:ext cx="7189292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3600">
                <a:solidFill>
                  <a:srgbClr val="FFFFFF"/>
                </a:solidFill>
              </a:rPr>
              <a:t>Applied Math Lab@Courant Inst.</a:t>
            </a:r>
          </a:p>
        </p:txBody>
      </p:sp>
    </p:spTree>
  </p:cSld>
  <p:clrMapOvr>
    <a:masterClrMapping/>
  </p:clrMapOvr>
  <p:transition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/>
          <p:nvPr>
            <p:ph type="sldNum" sz="quarter" idx="2"/>
          </p:nvPr>
        </p:nvSpPr>
        <p:spPr>
          <a:xfrm>
            <a:off x="6375349" y="9251950"/>
            <a:ext cx="241402" cy="381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/>
            <a:fld id="{86CB4B4D-7CA3-9044-876B-883B54F8677D}" type="slidenum"/>
          </a:p>
        </p:txBody>
      </p:sp>
      <p:sp>
        <p:nvSpPr>
          <p:cNvPr id="40" name="Shape 40"/>
          <p:cNvSpPr/>
          <p:nvPr/>
        </p:nvSpPr>
        <p:spPr>
          <a:xfrm>
            <a:off x="492725" y="427668"/>
            <a:ext cx="10783492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b="0" sz="1800"/>
            </a:pPr>
            <a:r>
              <a:rPr b="1" sz="3600"/>
              <a:t>Hydrodynamics of fish schooling — 2D modeling</a:t>
            </a:r>
          </a:p>
        </p:txBody>
      </p:sp>
      <p:sp>
        <p:nvSpPr>
          <p:cNvPr id="41" name="Shape 41"/>
          <p:cNvSpPr/>
          <p:nvPr/>
        </p:nvSpPr>
        <p:spPr>
          <a:xfrm>
            <a:off x="516283" y="1257966"/>
            <a:ext cx="7553809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444500" indent="-444500" algn="l">
              <a:spcBef>
                <a:spcPts val="4200"/>
              </a:spcBef>
              <a:buSzPct val="75000"/>
              <a:buChar char="•"/>
              <a:defRPr sz="2800"/>
            </a:lvl1pPr>
          </a:lstStyle>
          <a:p>
            <a:pPr lvl="0">
              <a:defRPr sz="1800"/>
            </a:pPr>
            <a:r>
              <a:rPr sz="2800"/>
              <a:t>Fish propels itself by shedding fluid vortices</a:t>
            </a:r>
          </a:p>
        </p:txBody>
      </p:sp>
      <p:sp>
        <p:nvSpPr>
          <p:cNvPr id="42" name="Shape 42"/>
          <p:cNvSpPr/>
          <p:nvPr/>
        </p:nvSpPr>
        <p:spPr>
          <a:xfrm>
            <a:off x="629078" y="7722986"/>
            <a:ext cx="11746645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0" marL="444500" indent="-444500" algn="l">
              <a:spcBef>
                <a:spcPts val="1800"/>
              </a:spcBef>
              <a:buSzPct val="75000"/>
              <a:buChar char="•"/>
              <a:defRPr sz="1800"/>
            </a:pPr>
            <a:r>
              <a:rPr sz="2800"/>
              <a:t>School simulation is expensive </a:t>
            </a:r>
            <a:endParaRPr sz="2800"/>
          </a:p>
          <a:p>
            <a:pPr lvl="2" algn="l">
              <a:spcBef>
                <a:spcPts val="1800"/>
              </a:spcBef>
              <a:defRPr sz="1800"/>
            </a:pPr>
            <a:r>
              <a:rPr sz="2800"/>
              <a:t>— Number of fish in a school can be large, N~1000 or more</a:t>
            </a:r>
          </a:p>
        </p:txBody>
      </p:sp>
      <p:grpSp>
        <p:nvGrpSpPr>
          <p:cNvPr id="45" name="Group 45"/>
          <p:cNvGrpSpPr/>
          <p:nvPr/>
        </p:nvGrpSpPr>
        <p:grpSpPr>
          <a:xfrm>
            <a:off x="3233136" y="4179959"/>
            <a:ext cx="6124897" cy="3421038"/>
            <a:chOff x="0" y="0"/>
            <a:chExt cx="6124895" cy="3421036"/>
          </a:xfrm>
        </p:grpSpPr>
        <p:pic>
          <p:nvPicPr>
            <p:cNvPr id="43" name="pasted-image.png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6124896" cy="327518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4" name="Shape 44"/>
            <p:cNvSpPr/>
            <p:nvPr/>
          </p:nvSpPr>
          <p:spPr>
            <a:xfrm>
              <a:off x="609123" y="3040036"/>
              <a:ext cx="2405787" cy="381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lvl="0">
                <a:defRPr sz="1800"/>
              </a:pPr>
              <a:r>
                <a:t>D. Weihs, </a:t>
              </a:r>
              <a:r>
                <a:rPr i="1"/>
                <a:t>Nature</a:t>
              </a:r>
              <a:r>
                <a:t> 1973</a:t>
              </a:r>
            </a:p>
          </p:txBody>
        </p:sp>
      </p:grpSp>
      <p:grpSp>
        <p:nvGrpSpPr>
          <p:cNvPr id="48" name="Group 48"/>
          <p:cNvGrpSpPr/>
          <p:nvPr/>
        </p:nvGrpSpPr>
        <p:grpSpPr>
          <a:xfrm>
            <a:off x="3167266" y="1747171"/>
            <a:ext cx="5434482" cy="1678714"/>
            <a:chOff x="0" y="0"/>
            <a:chExt cx="5434481" cy="1678713"/>
          </a:xfrm>
        </p:grpSpPr>
        <p:pic>
          <p:nvPicPr>
            <p:cNvPr id="46" name="pasted-image.png"/>
            <p:cNvPicPr/>
            <p:nvPr/>
          </p:nvPicPr>
          <p:blipFill>
            <a:blip r:embed="rId3">
              <a:extLst/>
            </a:blip>
            <a:srcRect l="2777" t="5122" r="1252" b="22727"/>
            <a:stretch>
              <a:fillRect/>
            </a:stretch>
          </p:blipFill>
          <p:spPr>
            <a:xfrm>
              <a:off x="0" y="0"/>
              <a:ext cx="5434482" cy="126742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7" name="Shape 47"/>
            <p:cNvSpPr/>
            <p:nvPr/>
          </p:nvSpPr>
          <p:spPr>
            <a:xfrm>
              <a:off x="71503" y="1297713"/>
              <a:ext cx="2108836" cy="381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lvl="0">
                <a:defRPr sz="1800"/>
              </a:pPr>
              <a:r>
                <a:t>J. Wills, </a:t>
              </a:r>
              <a:r>
                <a:rPr i="1"/>
                <a:t>PeerJ</a:t>
              </a:r>
              <a:r>
                <a:t> 2003</a:t>
              </a:r>
            </a:p>
          </p:txBody>
        </p:sp>
      </p:grpSp>
      <p:sp>
        <p:nvSpPr>
          <p:cNvPr id="49" name="Shape 49"/>
          <p:cNvSpPr/>
          <p:nvPr/>
        </p:nvSpPr>
        <p:spPr>
          <a:xfrm>
            <a:off x="629078" y="3609996"/>
            <a:ext cx="11746645" cy="96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444500" indent="-444500" algn="l">
              <a:spcBef>
                <a:spcPts val="1800"/>
              </a:spcBef>
              <a:buSzPct val="75000"/>
              <a:buChar char="•"/>
              <a:defRPr sz="2800"/>
            </a:lvl1pPr>
          </a:lstStyle>
          <a:p>
            <a:pPr lvl="0">
              <a:defRPr sz="1800"/>
            </a:pPr>
            <a:r>
              <a:rPr sz="2800"/>
              <a:t>School simulation is complicated — fluid-structure interaction, multi-body interactions</a:t>
            </a:r>
          </a:p>
        </p:txBody>
      </p:sp>
    </p:spTree>
  </p:cSld>
  <p:clrMapOvr>
    <a:masterClrMapping/>
  </p:clrMapOvr>
  <p:transition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ntr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nodeType="clickEffect" presetClass="entr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nodeType="clickEffect" presetClass="entr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nodeType="clickEffect" presetClass="entr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nodeType="clickEffect" presetClass="entr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8" grpId="2"/>
      <p:bldP build="whole" bldLvl="1" animBg="1" rev="0" advAuto="0" spid="45" grpId="4"/>
      <p:bldP build="whole" bldLvl="1" animBg="1" rev="0" advAuto="0" spid="41" grpId="1"/>
      <p:bldP build="whole" bldLvl="1" animBg="1" rev="0" advAuto="0" spid="49" grpId="3"/>
      <p:bldP build="whole" bldLvl="1" animBg="1" rev="0" advAuto="0" spid="42" grpId="5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>
            <p:ph type="sldNum" sz="quarter" idx="2"/>
          </p:nvPr>
        </p:nvSpPr>
        <p:spPr>
          <a:xfrm>
            <a:off x="6375349" y="9251950"/>
            <a:ext cx="241402" cy="381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/>
            <a:fld id="{86CB4B4D-7CA3-9044-876B-883B54F8677D}" type="slidenum"/>
          </a:p>
        </p:txBody>
      </p:sp>
      <p:sp>
        <p:nvSpPr>
          <p:cNvPr id="52" name="Shape 52"/>
          <p:cNvSpPr/>
          <p:nvPr/>
        </p:nvSpPr>
        <p:spPr>
          <a:xfrm>
            <a:off x="226062" y="427668"/>
            <a:ext cx="1038612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b="0" sz="1800"/>
            </a:pPr>
            <a:r>
              <a:rPr b="1" sz="3600"/>
              <a:t>A fish school model using vortex sheet method</a:t>
            </a:r>
          </a:p>
        </p:txBody>
      </p:sp>
      <p:pic>
        <p:nvPicPr>
          <p:cNvPr id="53" name="10PitchingFreeFish.avi"/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-1" y="4975202"/>
            <a:ext cx="13004801" cy="4334934"/>
          </a:xfrm>
          <a:prstGeom prst="rect">
            <a:avLst/>
          </a:prstGeom>
        </p:spPr>
      </p:pic>
      <p:grpSp>
        <p:nvGrpSpPr>
          <p:cNvPr id="58" name="Group 58"/>
          <p:cNvGrpSpPr/>
          <p:nvPr/>
        </p:nvGrpSpPr>
        <p:grpSpPr>
          <a:xfrm>
            <a:off x="666074" y="1279235"/>
            <a:ext cx="11481093" cy="3243138"/>
            <a:chOff x="0" y="0"/>
            <a:chExt cx="11481091" cy="3243136"/>
          </a:xfrm>
        </p:grpSpPr>
        <p:sp>
          <p:nvSpPr>
            <p:cNvPr id="54" name="Shape 54"/>
            <p:cNvSpPr/>
            <p:nvPr/>
          </p:nvSpPr>
          <p:spPr>
            <a:xfrm>
              <a:off x="0" y="5493"/>
              <a:ext cx="6527315" cy="32321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lvl="0" marL="444500" indent="-444500" algn="l">
                <a:lnSpc>
                  <a:spcPct val="150000"/>
                </a:lnSpc>
                <a:buSzPct val="75000"/>
                <a:buChar char="•"/>
                <a:defRPr sz="1800"/>
              </a:pPr>
              <a:r>
                <a:rPr sz="2400"/>
                <a:t>Each fish is modeled as a </a:t>
              </a:r>
              <a:r>
                <a:rPr sz="2400">
                  <a:solidFill>
                    <a:srgbClr val="FF2600"/>
                  </a:solidFill>
                </a:rPr>
                <a:t>1D flapping plate</a:t>
              </a:r>
              <a:endParaRPr sz="2400"/>
            </a:p>
            <a:p>
              <a:pPr lvl="0" marL="444500" indent="-444500" algn="l">
                <a:lnSpc>
                  <a:spcPct val="150000"/>
                </a:lnSpc>
                <a:buSzPct val="75000"/>
                <a:buChar char="•"/>
                <a:defRPr sz="1800"/>
              </a:pPr>
              <a:r>
                <a:rPr sz="2400">
                  <a:solidFill>
                    <a:srgbClr val="FF2600"/>
                  </a:solidFill>
                </a:rPr>
                <a:t>Prescribed flapping motion</a:t>
              </a:r>
              <a:r>
                <a:rPr sz="2400"/>
                <a:t> w.r.t. fish head</a:t>
              </a:r>
              <a:endParaRPr sz="2400"/>
            </a:p>
            <a:p>
              <a:pPr lvl="0" marL="444500" indent="-444500" algn="l">
                <a:lnSpc>
                  <a:spcPct val="150000"/>
                </a:lnSpc>
                <a:buSzPct val="75000"/>
                <a:buChar char="•"/>
                <a:defRPr sz="1800"/>
              </a:pPr>
              <a:r>
                <a:rPr sz="2400"/>
                <a:t>Individual fish swims </a:t>
              </a:r>
              <a:r>
                <a:rPr sz="2400">
                  <a:solidFill>
                    <a:srgbClr val="FF2600"/>
                  </a:solidFill>
                </a:rPr>
                <a:t>freely</a:t>
              </a:r>
              <a:r>
                <a:rPr sz="2400"/>
                <a:t> under </a:t>
              </a:r>
              <a:r>
                <a:rPr sz="2400">
                  <a:solidFill>
                    <a:srgbClr val="FF2600"/>
                  </a:solidFill>
                </a:rPr>
                <a:t>hydrodynamic force and torque</a:t>
              </a:r>
              <a:endParaRPr sz="2400">
                <a:solidFill>
                  <a:srgbClr val="FF2600"/>
                </a:solidFill>
              </a:endParaRPr>
            </a:p>
            <a:p>
              <a:pPr lvl="0" marL="444500" indent="-444500" algn="l">
                <a:lnSpc>
                  <a:spcPct val="150000"/>
                </a:lnSpc>
                <a:buSzPct val="75000"/>
                <a:buChar char="•"/>
                <a:defRPr sz="1800"/>
              </a:pPr>
              <a:r>
                <a:rPr sz="2400"/>
                <a:t>Fish sheds vorticity (</a:t>
              </a:r>
              <a:r>
                <a:rPr sz="2400">
                  <a:solidFill>
                    <a:srgbClr val="FF2600"/>
                  </a:solidFill>
                </a:rPr>
                <a:t>vortex sheet</a:t>
              </a:r>
              <a:r>
                <a:rPr sz="2400"/>
                <a:t>) into fluid from tail, vortex sheet develops in flow</a:t>
              </a:r>
            </a:p>
          </p:txBody>
        </p:sp>
        <p:grpSp>
          <p:nvGrpSpPr>
            <p:cNvPr id="57" name="Group 57"/>
            <p:cNvGrpSpPr/>
            <p:nvPr/>
          </p:nvGrpSpPr>
          <p:grpSpPr>
            <a:xfrm>
              <a:off x="7105119" y="0"/>
              <a:ext cx="4375973" cy="3243137"/>
              <a:chOff x="0" y="0"/>
              <a:chExt cx="4375972" cy="3243136"/>
            </a:xfrm>
          </p:grpSpPr>
          <p:pic>
            <p:nvPicPr>
              <p:cNvPr id="55" name="pasted-image.png"/>
              <p:cNvPicPr/>
              <p:nvPr/>
            </p:nvPicPr>
            <p:blipFill>
              <a:blip r:embed="rId5">
                <a:extLst/>
              </a:blip>
              <a:srcRect l="0" t="0" r="0" b="8071"/>
              <a:stretch>
                <a:fillRect/>
              </a:stretch>
            </p:blipFill>
            <p:spPr>
              <a:xfrm>
                <a:off x="0" y="0"/>
                <a:ext cx="4375973" cy="265839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56" name="Shape 56"/>
              <p:cNvSpPr/>
              <p:nvPr/>
            </p:nvSpPr>
            <p:spPr>
              <a:xfrm>
                <a:off x="545376" y="2862136"/>
                <a:ext cx="2096263" cy="381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pPr lvl="0">
                  <a:defRPr sz="1800"/>
                </a:pPr>
                <a:r>
                  <a:t>S. Alben, </a:t>
                </a:r>
                <a:r>
                  <a:rPr i="1"/>
                  <a:t>JCP</a:t>
                </a:r>
                <a:r>
                  <a:t> 2009</a:t>
                </a:r>
              </a:p>
            </p:txBody>
          </p:sp>
        </p:grpSp>
      </p:grpSp>
    </p:spTree>
  </p:cSld>
  <p:clrMapOvr>
    <a:masterClrMapping/>
  </p:clrMapOvr>
  <p:transition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afterEffect" presetClass="mediacall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0" fill="hold"/>
                                        <p:tgtEl>
                                          <p:spTgt spid="5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53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Group 82"/>
          <p:cNvGrpSpPr/>
          <p:nvPr/>
        </p:nvGrpSpPr>
        <p:grpSpPr>
          <a:xfrm>
            <a:off x="365051" y="2669776"/>
            <a:ext cx="12263184" cy="3618588"/>
            <a:chOff x="0" y="0"/>
            <a:chExt cx="12263182" cy="3618586"/>
          </a:xfrm>
        </p:grpSpPr>
        <p:grpSp>
          <p:nvGrpSpPr>
            <p:cNvPr id="66" name="Group 66"/>
            <p:cNvGrpSpPr/>
            <p:nvPr/>
          </p:nvGrpSpPr>
          <p:grpSpPr>
            <a:xfrm>
              <a:off x="0" y="-1"/>
              <a:ext cx="11266980" cy="2959108"/>
              <a:chOff x="0" y="0"/>
              <a:chExt cx="11266979" cy="2959106"/>
            </a:xfrm>
          </p:grpSpPr>
          <p:grpSp>
            <p:nvGrpSpPr>
              <p:cNvPr id="63" name="Group 63"/>
              <p:cNvGrpSpPr/>
              <p:nvPr/>
            </p:nvGrpSpPr>
            <p:grpSpPr>
              <a:xfrm>
                <a:off x="0" y="-1"/>
                <a:ext cx="11266980" cy="2959108"/>
                <a:chOff x="0" y="0"/>
                <a:chExt cx="11266979" cy="2959106"/>
              </a:xfrm>
            </p:grpSpPr>
            <p:sp>
              <p:nvSpPr>
                <p:cNvPr id="60" name="Shape 60"/>
                <p:cNvSpPr/>
                <p:nvPr/>
              </p:nvSpPr>
              <p:spPr>
                <a:xfrm>
                  <a:off x="0" y="-1"/>
                  <a:ext cx="11266980" cy="295910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spAutoFit/>
                </a:bodyPr>
                <a:lstStyle/>
                <a:p>
                  <a:pPr lvl="0" marL="296333" indent="-296333" algn="l">
                    <a:lnSpc>
                      <a:spcPct val="150000"/>
                    </a:lnSpc>
                    <a:buSzPct val="75000"/>
                    <a:buChar char="•"/>
                    <a:defRPr sz="1800"/>
                  </a:pPr>
                  <a:r>
                    <a:rPr sz="2400"/>
                    <a:t>From time step                   :</a:t>
                  </a:r>
                  <a:endParaRPr sz="2400"/>
                </a:p>
                <a:p>
                  <a:pPr lvl="2" algn="l">
                    <a:lnSpc>
                      <a:spcPct val="150000"/>
                    </a:lnSpc>
                    <a:defRPr sz="1800"/>
                  </a:pPr>
                  <a:r>
                    <a:rPr b="1" sz="2400">
                      <a:latin typeface="Helvetica"/>
                      <a:ea typeface="Helvetica"/>
                      <a:cs typeface="Helvetica"/>
                      <a:sym typeface="Helvetica"/>
                    </a:rPr>
                    <a:t>Step 1</a:t>
                  </a:r>
                  <a:r>
                    <a:rPr sz="2400"/>
                    <a:t>. Update positions of free vortex sheets             </a:t>
                  </a:r>
                  <a:r>
                    <a:rPr i="1" sz="2400">
                      <a:solidFill>
                        <a:srgbClr val="FF2600"/>
                      </a:solidFill>
                    </a:rPr>
                    <a:t>explicitly</a:t>
                  </a:r>
                  <a:r>
                    <a:rPr sz="2400"/>
                    <a:t>. Velocity of sheets        are evaluated through (1).</a:t>
                  </a:r>
                  <a:endParaRPr sz="2400"/>
                </a:p>
                <a:p>
                  <a:pPr lvl="0" algn="l">
                    <a:lnSpc>
                      <a:spcPct val="150000"/>
                    </a:lnSpc>
                    <a:spcBef>
                      <a:spcPts val="2200"/>
                    </a:spcBef>
                    <a:defRPr sz="1800"/>
                  </a:pPr>
                  <a:endParaRPr sz="2400"/>
                </a:p>
              </p:txBody>
            </p:sp>
            <p:pic>
              <p:nvPicPr>
                <p:cNvPr id="61" name="pasted-image.png"/>
                <p:cNvPicPr/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>
                  <a:off x="2439947" y="61893"/>
                  <a:ext cx="1504463" cy="38100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62" name="pasted-image.png"/>
                <p:cNvPicPr/>
                <p:nvPr/>
              </p:nvPicPr>
              <p:blipFill>
                <a:blip r:embed="rId3">
                  <a:extLst/>
                </a:blip>
                <a:stretch>
                  <a:fillRect/>
                </a:stretch>
              </p:blipFill>
              <p:spPr>
                <a:xfrm>
                  <a:off x="776723" y="2133350"/>
                  <a:ext cx="6432511" cy="771285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pic>
            <p:nvPicPr>
              <p:cNvPr id="64" name="pasted-image.png"/>
              <p:cNvPicPr/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6835741" y="640341"/>
                <a:ext cx="925287" cy="38100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65" name="pasted-image.png"/>
              <p:cNvPicPr/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1532017" y="1096445"/>
                <a:ext cx="512538" cy="47098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81" name="Group 81"/>
            <p:cNvGrpSpPr/>
            <p:nvPr/>
          </p:nvGrpSpPr>
          <p:grpSpPr>
            <a:xfrm>
              <a:off x="7879593" y="1226042"/>
              <a:ext cx="4383590" cy="2392545"/>
              <a:chOff x="85329" y="0"/>
              <a:chExt cx="4383589" cy="2392544"/>
            </a:xfrm>
          </p:grpSpPr>
          <p:pic>
            <p:nvPicPr>
              <p:cNvPr id="67" name="pasted-image.png"/>
              <p:cNvPicPr/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1868933" y="1153209"/>
                <a:ext cx="337458" cy="38100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grpSp>
            <p:nvGrpSpPr>
              <p:cNvPr id="76" name="Group 76"/>
              <p:cNvGrpSpPr/>
              <p:nvPr/>
            </p:nvGrpSpPr>
            <p:grpSpPr>
              <a:xfrm>
                <a:off x="85329" y="-1"/>
                <a:ext cx="4383591" cy="1699552"/>
                <a:chOff x="85329" y="0"/>
                <a:chExt cx="4383589" cy="1699550"/>
              </a:xfrm>
            </p:grpSpPr>
            <p:grpSp>
              <p:nvGrpSpPr>
                <p:cNvPr id="74" name="Group 74"/>
                <p:cNvGrpSpPr/>
                <p:nvPr/>
              </p:nvGrpSpPr>
              <p:grpSpPr>
                <a:xfrm>
                  <a:off x="85329" y="-1"/>
                  <a:ext cx="4024267" cy="1699552"/>
                  <a:chOff x="85329" y="0"/>
                  <a:chExt cx="4024265" cy="1699550"/>
                </a:xfrm>
              </p:grpSpPr>
              <p:sp>
                <p:nvSpPr>
                  <p:cNvPr id="68" name="Shape 68"/>
                  <p:cNvSpPr/>
                  <p:nvPr/>
                </p:nvSpPr>
                <p:spPr>
                  <a:xfrm flipV="1">
                    <a:off x="85329" y="342639"/>
                    <a:ext cx="1341253" cy="251298"/>
                  </a:xfrm>
                  <a:prstGeom prst="line">
                    <a:avLst/>
                  </a:prstGeom>
                  <a:noFill/>
                  <a:ln w="63500" cap="flat">
                    <a:solidFill>
                      <a:srgbClr val="000000"/>
                    </a:solidFill>
                    <a:prstDash val="solid"/>
                    <a:miter lim="400000"/>
                    <a:headEnd type="oval" w="med" len="med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 lvl="0">
                      <a:defRPr sz="2400"/>
                    </a:pPr>
                  </a:p>
                </p:txBody>
              </p:sp>
              <p:sp>
                <p:nvSpPr>
                  <p:cNvPr id="69" name="Shape 69"/>
                  <p:cNvSpPr/>
                  <p:nvPr/>
                </p:nvSpPr>
                <p:spPr>
                  <a:xfrm>
                    <a:off x="1428727" y="0"/>
                    <a:ext cx="2548111" cy="491061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0316" fill="norm" stroke="1" extrusionOk="0">
                        <a:moveTo>
                          <a:pt x="0" y="13966"/>
                        </a:moveTo>
                        <a:cubicBezTo>
                          <a:pt x="829" y="5581"/>
                          <a:pt x="2553" y="182"/>
                          <a:pt x="4460" y="4"/>
                        </a:cubicBezTo>
                        <a:cubicBezTo>
                          <a:pt x="6644" y="-200"/>
                          <a:pt x="8500" y="6353"/>
                          <a:pt x="10391" y="11582"/>
                        </a:cubicBezTo>
                        <a:cubicBezTo>
                          <a:pt x="12415" y="17183"/>
                          <a:pt x="14660" y="21400"/>
                          <a:pt x="16968" y="20068"/>
                        </a:cubicBezTo>
                        <a:cubicBezTo>
                          <a:pt x="18784" y="19020"/>
                          <a:pt x="20445" y="14564"/>
                          <a:pt x="21600" y="7645"/>
                        </a:cubicBezTo>
                      </a:path>
                    </a:pathLst>
                  </a:custGeom>
                  <a:noFill/>
                  <a:ln w="25400" cap="flat">
                    <a:solidFill>
                      <a:srgbClr val="0433FF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 lvl="0">
                      <a:defRPr sz="2400"/>
                    </a:pPr>
                  </a:p>
                </p:txBody>
              </p:sp>
              <p:sp>
                <p:nvSpPr>
                  <p:cNvPr id="70" name="Shape 70"/>
                  <p:cNvSpPr/>
                  <p:nvPr/>
                </p:nvSpPr>
                <p:spPr>
                  <a:xfrm flipV="1">
                    <a:off x="161579" y="895446"/>
                    <a:ext cx="1341253" cy="251298"/>
                  </a:xfrm>
                  <a:prstGeom prst="line">
                    <a:avLst/>
                  </a:prstGeom>
                  <a:noFill/>
                  <a:ln w="63500" cap="flat">
                    <a:solidFill>
                      <a:srgbClr val="000000"/>
                    </a:solidFill>
                    <a:prstDash val="solid"/>
                    <a:miter lim="400000"/>
                    <a:headEnd type="oval" w="med" len="med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 lvl="0">
                      <a:defRPr sz="2400"/>
                    </a:pPr>
                  </a:p>
                </p:txBody>
              </p:sp>
              <p:sp>
                <p:nvSpPr>
                  <p:cNvPr id="71" name="Shape 71"/>
                  <p:cNvSpPr/>
                  <p:nvPr/>
                </p:nvSpPr>
                <p:spPr>
                  <a:xfrm>
                    <a:off x="1504976" y="552806"/>
                    <a:ext cx="2548112" cy="491062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0316" fill="norm" stroke="1" extrusionOk="0">
                        <a:moveTo>
                          <a:pt x="0" y="13966"/>
                        </a:moveTo>
                        <a:cubicBezTo>
                          <a:pt x="829" y="5581"/>
                          <a:pt x="2553" y="182"/>
                          <a:pt x="4460" y="4"/>
                        </a:cubicBezTo>
                        <a:cubicBezTo>
                          <a:pt x="6644" y="-200"/>
                          <a:pt x="8500" y="6353"/>
                          <a:pt x="10391" y="11582"/>
                        </a:cubicBezTo>
                        <a:cubicBezTo>
                          <a:pt x="12415" y="17183"/>
                          <a:pt x="14660" y="21400"/>
                          <a:pt x="16968" y="20068"/>
                        </a:cubicBezTo>
                        <a:cubicBezTo>
                          <a:pt x="18784" y="19020"/>
                          <a:pt x="20445" y="14564"/>
                          <a:pt x="21600" y="7645"/>
                        </a:cubicBezTo>
                      </a:path>
                    </a:pathLst>
                  </a:custGeom>
                  <a:noFill/>
                  <a:ln w="25400" cap="flat">
                    <a:solidFill>
                      <a:srgbClr val="0433FF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 lvl="0">
                      <a:defRPr sz="2400"/>
                    </a:pPr>
                  </a:p>
                </p:txBody>
              </p:sp>
              <p:sp>
                <p:nvSpPr>
                  <p:cNvPr id="72" name="Shape 72"/>
                  <p:cNvSpPr/>
                  <p:nvPr/>
                </p:nvSpPr>
                <p:spPr>
                  <a:xfrm flipV="1">
                    <a:off x="218087" y="1448253"/>
                    <a:ext cx="1341253" cy="251298"/>
                  </a:xfrm>
                  <a:prstGeom prst="line">
                    <a:avLst/>
                  </a:prstGeom>
                  <a:noFill/>
                  <a:ln w="63500" cap="flat">
                    <a:solidFill>
                      <a:srgbClr val="000000"/>
                    </a:solidFill>
                    <a:prstDash val="solid"/>
                    <a:miter lim="400000"/>
                    <a:headEnd type="oval" w="med" len="med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 lvl="0">
                      <a:defRPr sz="2400"/>
                    </a:pPr>
                  </a:p>
                </p:txBody>
              </p:sp>
              <p:sp>
                <p:nvSpPr>
                  <p:cNvPr id="73" name="Shape 73"/>
                  <p:cNvSpPr/>
                  <p:nvPr/>
                </p:nvSpPr>
                <p:spPr>
                  <a:xfrm>
                    <a:off x="1561485" y="1105613"/>
                    <a:ext cx="2548111" cy="491062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0316" fill="norm" stroke="1" extrusionOk="0">
                        <a:moveTo>
                          <a:pt x="0" y="13966"/>
                        </a:moveTo>
                        <a:cubicBezTo>
                          <a:pt x="829" y="5581"/>
                          <a:pt x="2553" y="182"/>
                          <a:pt x="4460" y="4"/>
                        </a:cubicBezTo>
                        <a:cubicBezTo>
                          <a:pt x="6644" y="-200"/>
                          <a:pt x="8500" y="6353"/>
                          <a:pt x="10391" y="11582"/>
                        </a:cubicBezTo>
                        <a:cubicBezTo>
                          <a:pt x="12415" y="17183"/>
                          <a:pt x="14660" y="21400"/>
                          <a:pt x="16968" y="20068"/>
                        </a:cubicBezTo>
                        <a:cubicBezTo>
                          <a:pt x="18784" y="19020"/>
                          <a:pt x="20445" y="14564"/>
                          <a:pt x="21600" y="7645"/>
                        </a:cubicBezTo>
                      </a:path>
                    </a:pathLst>
                  </a:custGeom>
                  <a:noFill/>
                  <a:ln w="25400" cap="flat">
                    <a:solidFill>
                      <a:srgbClr val="0433FF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 lvl="0">
                      <a:defRPr sz="2400"/>
                    </a:pPr>
                  </a:p>
                </p:txBody>
              </p:sp>
            </p:grpSp>
            <p:pic>
              <p:nvPicPr>
                <p:cNvPr id="75" name="pasted-image.png"/>
                <p:cNvPicPr/>
                <p:nvPr/>
              </p:nvPicPr>
              <p:blipFill>
                <a:blip r:embed="rId2">
                  <a:extLst/>
                </a:blip>
                <a:srcRect l="0" t="0" r="70595" b="0"/>
                <a:stretch>
                  <a:fillRect/>
                </a:stretch>
              </p:blipFill>
              <p:spPr>
                <a:xfrm>
                  <a:off x="4026541" y="92858"/>
                  <a:ext cx="442379" cy="38100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pic>
            <p:nvPicPr>
              <p:cNvPr id="77" name="pasted-image.png"/>
              <p:cNvPicPr/>
              <p:nvPr/>
            </p:nvPicPr>
            <p:blipFill>
              <a:blip r:embed="rId7">
                <a:extLst/>
              </a:blip>
              <a:srcRect l="0" t="0" r="0" b="0"/>
              <a:stretch>
                <a:fillRect/>
              </a:stretch>
            </p:blipFill>
            <p:spPr>
              <a:xfrm>
                <a:off x="1270256" y="1559578"/>
                <a:ext cx="420415" cy="38100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78" name="pasted-image.png"/>
              <p:cNvPicPr/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3354696" y="1680221"/>
                <a:ext cx="925286" cy="38100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79" name="Shape 79"/>
              <p:cNvSpPr/>
              <p:nvPr/>
            </p:nvSpPr>
            <p:spPr>
              <a:xfrm>
                <a:off x="3775050" y="1517894"/>
                <a:ext cx="24640" cy="1"/>
              </a:xfrm>
              <a:prstGeom prst="line">
                <a:avLst/>
              </a:prstGeom>
              <a:noFill/>
              <a:ln w="38100" cap="flat">
                <a:solidFill>
                  <a:srgbClr val="0433FF"/>
                </a:solidFill>
                <a:prstDash val="solid"/>
                <a:miter lim="400000"/>
                <a:headEnd type="oval" w="med" len="med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/>
                </a:pPr>
              </a:p>
            </p:txBody>
          </p:sp>
          <p:pic>
            <p:nvPicPr>
              <p:cNvPr id="80" name="pasted-image.png"/>
              <p:cNvPicPr/>
              <p:nvPr/>
            </p:nvPicPr>
            <p:blipFill>
              <a:blip r:embed="rId8">
                <a:extLst/>
              </a:blip>
              <a:stretch>
                <a:fillRect/>
              </a:stretch>
            </p:blipFill>
            <p:spPr>
              <a:xfrm>
                <a:off x="3131549" y="2028668"/>
                <a:ext cx="925287" cy="36387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sp>
        <p:nvSpPr>
          <p:cNvPr id="83" name="Shape 83"/>
          <p:cNvSpPr/>
          <p:nvPr>
            <p:ph type="sldNum" sz="quarter" idx="2"/>
          </p:nvPr>
        </p:nvSpPr>
        <p:spPr>
          <a:xfrm>
            <a:off x="6375349" y="9251950"/>
            <a:ext cx="241402" cy="381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/>
            <a:fld id="{86CB4B4D-7CA3-9044-876B-883B54F8677D}" type="slidenum"/>
          </a:p>
        </p:txBody>
      </p:sp>
      <p:sp>
        <p:nvSpPr>
          <p:cNvPr id="84" name="Shape 84"/>
          <p:cNvSpPr/>
          <p:nvPr/>
        </p:nvSpPr>
        <p:spPr>
          <a:xfrm>
            <a:off x="226062" y="199068"/>
            <a:ext cx="6795270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b="0" sz="1800"/>
            </a:pPr>
            <a:r>
              <a:rPr b="1" sz="3600"/>
              <a:t>Sketch of simulation algorithm</a:t>
            </a:r>
          </a:p>
        </p:txBody>
      </p:sp>
      <p:grpSp>
        <p:nvGrpSpPr>
          <p:cNvPr id="87" name="Group 87"/>
          <p:cNvGrpSpPr/>
          <p:nvPr/>
        </p:nvGrpSpPr>
        <p:grpSpPr>
          <a:xfrm>
            <a:off x="3502586" y="4339830"/>
            <a:ext cx="2535374" cy="1178313"/>
            <a:chOff x="0" y="0"/>
            <a:chExt cx="2535372" cy="1178311"/>
          </a:xfrm>
        </p:grpSpPr>
        <p:sp>
          <p:nvSpPr>
            <p:cNvPr id="85" name="Shape 85"/>
            <p:cNvSpPr/>
            <p:nvPr/>
          </p:nvSpPr>
          <p:spPr>
            <a:xfrm>
              <a:off x="0" y="568711"/>
              <a:ext cx="628636" cy="6096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fill="norm" stroke="1" extrusionOk="0">
                  <a:moveTo>
                    <a:pt x="2882" y="2882"/>
                  </a:moveTo>
                  <a:cubicBezTo>
                    <a:pt x="-961" y="6724"/>
                    <a:pt x="-961" y="12954"/>
                    <a:pt x="2882" y="16796"/>
                  </a:cubicBezTo>
                  <a:cubicBezTo>
                    <a:pt x="6724" y="20639"/>
                    <a:pt x="12954" y="20639"/>
                    <a:pt x="16796" y="16796"/>
                  </a:cubicBezTo>
                  <a:cubicBezTo>
                    <a:pt x="20639" y="12954"/>
                    <a:pt x="20639" y="6724"/>
                    <a:pt x="16796" y="2882"/>
                  </a:cubicBezTo>
                  <a:cubicBezTo>
                    <a:pt x="12954" y="-961"/>
                    <a:pt x="6724" y="-961"/>
                    <a:pt x="2882" y="2882"/>
                  </a:cubicBezTo>
                  <a:close/>
                </a:path>
              </a:pathLst>
            </a:custGeom>
            <a:noFill/>
            <a:ln w="38100" cap="flat">
              <a:solidFill>
                <a:srgbClr val="FF2600"/>
              </a:solidFill>
              <a:prstDash val="solid"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6" name="Shape 86"/>
            <p:cNvSpPr/>
            <p:nvPr/>
          </p:nvSpPr>
          <p:spPr>
            <a:xfrm>
              <a:off x="543407" y="0"/>
              <a:ext cx="1991966" cy="533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1" sz="2800">
                  <a:solidFill>
                    <a:srgbClr val="FF26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b="0" sz="1800">
                  <a:solidFill>
                    <a:srgbClr val="000000"/>
                  </a:solidFill>
                </a:defRPr>
              </a:pPr>
              <a:r>
                <a:rPr b="1" sz="2800">
                  <a:solidFill>
                    <a:srgbClr val="FF2600"/>
                  </a:solidFill>
                </a:rPr>
                <a:t>Expensive!</a:t>
              </a:r>
            </a:p>
          </p:txBody>
        </p:sp>
      </p:grpSp>
      <p:grpSp>
        <p:nvGrpSpPr>
          <p:cNvPr id="96" name="Group 96"/>
          <p:cNvGrpSpPr/>
          <p:nvPr/>
        </p:nvGrpSpPr>
        <p:grpSpPr>
          <a:xfrm>
            <a:off x="346068" y="376888"/>
            <a:ext cx="12636496" cy="2591579"/>
            <a:chOff x="0" y="0"/>
            <a:chExt cx="12636495" cy="2591577"/>
          </a:xfrm>
        </p:grpSpPr>
        <p:grpSp>
          <p:nvGrpSpPr>
            <p:cNvPr id="90" name="Group 90"/>
            <p:cNvGrpSpPr/>
            <p:nvPr/>
          </p:nvGrpSpPr>
          <p:grpSpPr>
            <a:xfrm>
              <a:off x="1134921" y="1325176"/>
              <a:ext cx="7576945" cy="930557"/>
              <a:chOff x="0" y="101622"/>
              <a:chExt cx="7576944" cy="930556"/>
            </a:xfrm>
          </p:grpSpPr>
          <p:sp>
            <p:nvSpPr>
              <p:cNvPr id="88" name="Shape 88"/>
              <p:cNvSpPr/>
              <p:nvPr/>
            </p:nvSpPr>
            <p:spPr>
              <a:xfrm>
                <a:off x="7077853" y="339128"/>
                <a:ext cx="499092" cy="48180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2400"/>
                </a:lvl1pPr>
              </a:lstStyle>
              <a:p>
                <a:pPr lvl="0">
                  <a:defRPr sz="1800"/>
                </a:pPr>
                <a:r>
                  <a:rPr sz="2400"/>
                  <a:t>(1)</a:t>
                </a:r>
              </a:p>
            </p:txBody>
          </p:sp>
          <p:pic>
            <p:nvPicPr>
              <p:cNvPr id="89" name="pasted-image.png"/>
              <p:cNvPicPr/>
              <p:nvPr/>
            </p:nvPicPr>
            <p:blipFill>
              <a:blip r:embed="rId9">
                <a:extLst/>
              </a:blip>
              <a:stretch>
                <a:fillRect/>
              </a:stretch>
            </p:blipFill>
            <p:spPr>
              <a:xfrm>
                <a:off x="0" y="101622"/>
                <a:ext cx="6966927" cy="93055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91" name="Vortex_filament_(Biot-Savart_law_illustration).png"/>
            <p:cNvPicPr/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9185734" y="0"/>
              <a:ext cx="3450762" cy="238729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94" name="Group 94"/>
            <p:cNvGrpSpPr/>
            <p:nvPr/>
          </p:nvGrpSpPr>
          <p:grpSpPr>
            <a:xfrm>
              <a:off x="0" y="580091"/>
              <a:ext cx="9487283" cy="980261"/>
              <a:chOff x="0" y="-2"/>
              <a:chExt cx="9487282" cy="980260"/>
            </a:xfrm>
          </p:grpSpPr>
          <p:sp>
            <p:nvSpPr>
              <p:cNvPr id="92" name="Shape 92"/>
              <p:cNvSpPr/>
              <p:nvPr/>
            </p:nvSpPr>
            <p:spPr>
              <a:xfrm>
                <a:off x="0" y="-3"/>
                <a:ext cx="9487283" cy="98026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lvl="0" marL="444500" indent="-444500" algn="l">
                  <a:buSzPct val="75000"/>
                  <a:buChar char="•"/>
                  <a:defRPr sz="1800"/>
                </a:pPr>
                <a:r>
                  <a:rPr b="1" sz="2400">
                    <a:latin typeface="Helvetica"/>
                    <a:ea typeface="Helvetica"/>
                    <a:cs typeface="Helvetica"/>
                    <a:sym typeface="Helvetica"/>
                  </a:rPr>
                  <a:t>Biot-Savart law:</a:t>
                </a:r>
                <a:r>
                  <a:rPr sz="2400"/>
                  <a:t> Evaluate fluid velocity field                    induced            by vortex sheets</a:t>
                </a:r>
              </a:p>
            </p:txBody>
          </p:sp>
          <p:pic>
            <p:nvPicPr>
              <p:cNvPr id="93" name="pasted-image.png"/>
              <p:cNvPicPr/>
              <p:nvPr/>
            </p:nvPicPr>
            <p:blipFill>
              <a:blip r:embed="rId11">
                <a:extLst/>
              </a:blip>
              <a:stretch>
                <a:fillRect/>
              </a:stretch>
            </p:blipFill>
            <p:spPr>
              <a:xfrm>
                <a:off x="6600220" y="108004"/>
                <a:ext cx="1473203" cy="41656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95" name="Shape 95"/>
            <p:cNvSpPr/>
            <p:nvPr/>
          </p:nvSpPr>
          <p:spPr>
            <a:xfrm>
              <a:off x="9160472" y="2210577"/>
              <a:ext cx="2849500" cy="381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lvl="0">
                <a:defRPr sz="1800"/>
              </a:pPr>
              <a:r>
                <a:rPr i="1"/>
                <a:t>Wikipedia</a:t>
              </a:r>
              <a:r>
                <a:t>, Biot-Savart Law</a:t>
              </a:r>
            </a:p>
          </p:txBody>
        </p:sp>
      </p:grpSp>
      <p:grpSp>
        <p:nvGrpSpPr>
          <p:cNvPr id="102" name="Group 102"/>
          <p:cNvGrpSpPr/>
          <p:nvPr/>
        </p:nvGrpSpPr>
        <p:grpSpPr>
          <a:xfrm>
            <a:off x="9422038" y="3645808"/>
            <a:ext cx="2680869" cy="1793159"/>
            <a:chOff x="0" y="0"/>
            <a:chExt cx="2680868" cy="1793157"/>
          </a:xfrm>
        </p:grpSpPr>
        <p:grpSp>
          <p:nvGrpSpPr>
            <p:cNvPr id="100" name="Group 100"/>
            <p:cNvGrpSpPr/>
            <p:nvPr/>
          </p:nvGrpSpPr>
          <p:grpSpPr>
            <a:xfrm>
              <a:off x="0" y="196483"/>
              <a:ext cx="2680869" cy="1596675"/>
              <a:chOff x="0" y="0"/>
              <a:chExt cx="2680868" cy="1596674"/>
            </a:xfrm>
          </p:grpSpPr>
          <p:sp>
            <p:nvSpPr>
              <p:cNvPr id="97" name="Shape 97"/>
              <p:cNvSpPr/>
              <p:nvPr/>
            </p:nvSpPr>
            <p:spPr>
              <a:xfrm>
                <a:off x="0" y="-1"/>
                <a:ext cx="2548111" cy="49106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0316" fill="norm" stroke="1" extrusionOk="0">
                    <a:moveTo>
                      <a:pt x="0" y="13966"/>
                    </a:moveTo>
                    <a:cubicBezTo>
                      <a:pt x="829" y="5581"/>
                      <a:pt x="2553" y="182"/>
                      <a:pt x="4460" y="4"/>
                    </a:cubicBezTo>
                    <a:cubicBezTo>
                      <a:pt x="6644" y="-200"/>
                      <a:pt x="8500" y="6353"/>
                      <a:pt x="10391" y="11582"/>
                    </a:cubicBezTo>
                    <a:cubicBezTo>
                      <a:pt x="12415" y="17183"/>
                      <a:pt x="14660" y="21400"/>
                      <a:pt x="16968" y="20068"/>
                    </a:cubicBezTo>
                    <a:cubicBezTo>
                      <a:pt x="18784" y="19020"/>
                      <a:pt x="20445" y="14564"/>
                      <a:pt x="21600" y="7645"/>
                    </a:cubicBezTo>
                  </a:path>
                </a:pathLst>
              </a:custGeom>
              <a:noFill/>
              <a:ln w="38100" cap="flat">
                <a:solidFill>
                  <a:srgbClr val="0433FF"/>
                </a:solidFill>
                <a:custDash>
                  <a:ds d="200000" sp="200000"/>
                </a:custDash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/>
                </a:pPr>
              </a:p>
            </p:txBody>
          </p:sp>
          <p:sp>
            <p:nvSpPr>
              <p:cNvPr id="98" name="Shape 98"/>
              <p:cNvSpPr/>
              <p:nvPr/>
            </p:nvSpPr>
            <p:spPr>
              <a:xfrm>
                <a:off x="76249" y="552806"/>
                <a:ext cx="2548111" cy="49106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0316" fill="norm" stroke="1" extrusionOk="0">
                    <a:moveTo>
                      <a:pt x="0" y="13966"/>
                    </a:moveTo>
                    <a:cubicBezTo>
                      <a:pt x="829" y="5581"/>
                      <a:pt x="2553" y="182"/>
                      <a:pt x="4460" y="4"/>
                    </a:cubicBezTo>
                    <a:cubicBezTo>
                      <a:pt x="6644" y="-200"/>
                      <a:pt x="8500" y="6353"/>
                      <a:pt x="10391" y="11582"/>
                    </a:cubicBezTo>
                    <a:cubicBezTo>
                      <a:pt x="12415" y="17183"/>
                      <a:pt x="14660" y="21400"/>
                      <a:pt x="16968" y="20068"/>
                    </a:cubicBezTo>
                    <a:cubicBezTo>
                      <a:pt x="18784" y="19020"/>
                      <a:pt x="20445" y="14564"/>
                      <a:pt x="21600" y="7645"/>
                    </a:cubicBezTo>
                  </a:path>
                </a:pathLst>
              </a:custGeom>
              <a:noFill/>
              <a:ln w="38100" cap="flat">
                <a:solidFill>
                  <a:srgbClr val="0433FF"/>
                </a:solidFill>
                <a:custDash>
                  <a:ds d="200000" sp="200000"/>
                </a:custDash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/>
                </a:pPr>
              </a:p>
            </p:txBody>
          </p:sp>
          <p:sp>
            <p:nvSpPr>
              <p:cNvPr id="99" name="Shape 99"/>
              <p:cNvSpPr/>
              <p:nvPr/>
            </p:nvSpPr>
            <p:spPr>
              <a:xfrm>
                <a:off x="132757" y="1105613"/>
                <a:ext cx="2548112" cy="49106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0316" fill="norm" stroke="1" extrusionOk="0">
                    <a:moveTo>
                      <a:pt x="0" y="13966"/>
                    </a:moveTo>
                    <a:cubicBezTo>
                      <a:pt x="829" y="5581"/>
                      <a:pt x="2553" y="182"/>
                      <a:pt x="4460" y="4"/>
                    </a:cubicBezTo>
                    <a:cubicBezTo>
                      <a:pt x="6644" y="-200"/>
                      <a:pt x="8500" y="6353"/>
                      <a:pt x="10391" y="11582"/>
                    </a:cubicBezTo>
                    <a:cubicBezTo>
                      <a:pt x="12415" y="17183"/>
                      <a:pt x="14660" y="21400"/>
                      <a:pt x="16968" y="20068"/>
                    </a:cubicBezTo>
                    <a:cubicBezTo>
                      <a:pt x="18784" y="19020"/>
                      <a:pt x="20445" y="14564"/>
                      <a:pt x="21600" y="7645"/>
                    </a:cubicBezTo>
                  </a:path>
                </a:pathLst>
              </a:custGeom>
              <a:noFill/>
              <a:ln w="38100" cap="flat">
                <a:solidFill>
                  <a:srgbClr val="0433FF"/>
                </a:solidFill>
                <a:custDash>
                  <a:ds d="200000" sp="200000"/>
                </a:custDash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/>
                </a:pPr>
              </a:p>
            </p:txBody>
          </p:sp>
        </p:grpSp>
        <p:pic>
          <p:nvPicPr>
            <p:cNvPr id="101" name="pasted-image.png"/>
            <p:cNvPicPr/>
            <p:nvPr/>
          </p:nvPicPr>
          <p:blipFill>
            <a:blip r:embed="rId2">
              <a:extLst/>
            </a:blip>
            <a:srcRect l="52481" t="0" r="0" b="0"/>
            <a:stretch>
              <a:fillRect/>
            </a:stretch>
          </p:blipFill>
          <p:spPr>
            <a:xfrm>
              <a:off x="1788401" y="0"/>
              <a:ext cx="714901" cy="3810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06" name="Group 106"/>
          <p:cNvGrpSpPr/>
          <p:nvPr/>
        </p:nvGrpSpPr>
        <p:grpSpPr>
          <a:xfrm>
            <a:off x="8112643" y="4204145"/>
            <a:ext cx="1401418" cy="1608217"/>
            <a:chOff x="80711" y="0"/>
            <a:chExt cx="1401417" cy="1608216"/>
          </a:xfrm>
        </p:grpSpPr>
        <p:sp>
          <p:nvSpPr>
            <p:cNvPr id="103" name="Shape 103"/>
            <p:cNvSpPr/>
            <p:nvPr/>
          </p:nvSpPr>
          <p:spPr>
            <a:xfrm flipV="1">
              <a:off x="80711" y="-1"/>
              <a:ext cx="1268661" cy="502604"/>
            </a:xfrm>
            <a:prstGeom prst="line">
              <a:avLst/>
            </a:prstGeom>
            <a:noFill/>
            <a:ln w="63500" cap="flat">
              <a:solidFill>
                <a:srgbClr val="0433FF"/>
              </a:solidFill>
              <a:custDash>
                <a:ds d="200000" sp="200000"/>
              </a:custDash>
              <a:miter lim="400000"/>
              <a:headEnd type="oval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/>
              </a:pPr>
            </a:p>
          </p:txBody>
        </p:sp>
        <p:sp>
          <p:nvSpPr>
            <p:cNvPr id="104" name="Shape 104"/>
            <p:cNvSpPr/>
            <p:nvPr/>
          </p:nvSpPr>
          <p:spPr>
            <a:xfrm flipV="1">
              <a:off x="156960" y="552806"/>
              <a:ext cx="1268661" cy="502604"/>
            </a:xfrm>
            <a:prstGeom prst="line">
              <a:avLst/>
            </a:prstGeom>
            <a:noFill/>
            <a:ln w="63500" cap="flat">
              <a:solidFill>
                <a:srgbClr val="0433FF"/>
              </a:solidFill>
              <a:custDash>
                <a:ds d="200000" sp="200000"/>
              </a:custDash>
              <a:miter lim="400000"/>
              <a:headEnd type="oval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/>
              </a:pPr>
            </a:p>
          </p:txBody>
        </p:sp>
        <p:sp>
          <p:nvSpPr>
            <p:cNvPr id="105" name="Shape 105"/>
            <p:cNvSpPr/>
            <p:nvPr/>
          </p:nvSpPr>
          <p:spPr>
            <a:xfrm flipV="1">
              <a:off x="213469" y="1105613"/>
              <a:ext cx="1268661" cy="502604"/>
            </a:xfrm>
            <a:prstGeom prst="line">
              <a:avLst/>
            </a:prstGeom>
            <a:noFill/>
            <a:ln w="63500" cap="flat">
              <a:solidFill>
                <a:srgbClr val="0433FF"/>
              </a:solidFill>
              <a:custDash>
                <a:ds d="200000" sp="200000"/>
              </a:custDash>
              <a:miter lim="400000"/>
              <a:headEnd type="oval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/>
              </a:pPr>
            </a:p>
          </p:txBody>
        </p:sp>
      </p:grpSp>
      <p:grpSp>
        <p:nvGrpSpPr>
          <p:cNvPr id="114" name="Group 114"/>
          <p:cNvGrpSpPr/>
          <p:nvPr/>
        </p:nvGrpSpPr>
        <p:grpSpPr>
          <a:xfrm>
            <a:off x="795917" y="6106455"/>
            <a:ext cx="10097008" cy="3311355"/>
            <a:chOff x="0" y="0"/>
            <a:chExt cx="10097007" cy="3311353"/>
          </a:xfrm>
        </p:grpSpPr>
        <p:pic>
          <p:nvPicPr>
            <p:cNvPr id="107" name="pasted-image.png"/>
            <p:cNvPicPr/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6026331" y="1050076"/>
              <a:ext cx="3805564" cy="22612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8" name="pasted-image.png"/>
            <p:cNvPicPr/>
            <p:nvPr/>
          </p:nvPicPr>
          <p:blipFill>
            <a:blip r:embed="rId13">
              <a:extLst/>
            </a:blip>
            <a:stretch>
              <a:fillRect/>
            </a:stretch>
          </p:blipFill>
          <p:spPr>
            <a:xfrm>
              <a:off x="1074819" y="1545515"/>
              <a:ext cx="3805563" cy="124202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09" name="Shape 109"/>
            <p:cNvSpPr/>
            <p:nvPr/>
          </p:nvSpPr>
          <p:spPr>
            <a:xfrm>
              <a:off x="5194878" y="2049667"/>
              <a:ext cx="516958" cy="382169"/>
            </a:xfrm>
            <a:prstGeom prst="rightArrow">
              <a:avLst>
                <a:gd name="adj1" fmla="val 32000"/>
                <a:gd name="adj2" fmla="val 58824"/>
              </a:avLst>
            </a:prstGeom>
            <a:blipFill rotWithShape="1">
              <a:blip r:embed="rId14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</a:defRPr>
              </a:pPr>
            </a:p>
          </p:txBody>
        </p:sp>
        <p:grpSp>
          <p:nvGrpSpPr>
            <p:cNvPr id="113" name="Group 113"/>
            <p:cNvGrpSpPr/>
            <p:nvPr/>
          </p:nvGrpSpPr>
          <p:grpSpPr>
            <a:xfrm>
              <a:off x="0" y="0"/>
              <a:ext cx="10097008" cy="1022357"/>
              <a:chOff x="0" y="0"/>
              <a:chExt cx="10097007" cy="1022356"/>
            </a:xfrm>
          </p:grpSpPr>
          <p:sp>
            <p:nvSpPr>
              <p:cNvPr id="110" name="Shape 110"/>
              <p:cNvSpPr/>
              <p:nvPr/>
            </p:nvSpPr>
            <p:spPr>
              <a:xfrm>
                <a:off x="0" y="0"/>
                <a:ext cx="10097008" cy="102235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/>
              <a:p>
                <a:pPr lvl="0" algn="l">
                  <a:lnSpc>
                    <a:spcPct val="150000"/>
                  </a:lnSpc>
                  <a:defRPr sz="1800"/>
                </a:pPr>
                <a:r>
                  <a:rPr b="1" sz="2400">
                    <a:latin typeface="Helvetica"/>
                    <a:ea typeface="Helvetica"/>
                    <a:cs typeface="Helvetica"/>
                    <a:sym typeface="Helvetica"/>
                  </a:rPr>
                  <a:t>Step 2</a:t>
                </a:r>
                <a:r>
                  <a:rPr sz="2400"/>
                  <a:t>. Through a nonlinear quasi-Newton solver, </a:t>
                </a:r>
                <a:r>
                  <a:rPr i="1" sz="2400">
                    <a:solidFill>
                      <a:srgbClr val="FF2600"/>
                    </a:solidFill>
                  </a:rPr>
                  <a:t>implicitly</a:t>
                </a:r>
                <a:r>
                  <a:rPr sz="2400"/>
                  <a:t> solve for fish position      , orientation      , vorticity distribution, and vortex shedding. </a:t>
                </a:r>
              </a:p>
            </p:txBody>
          </p:sp>
          <p:pic>
            <p:nvPicPr>
              <p:cNvPr id="111" name="pasted-image.png"/>
              <p:cNvPicPr/>
              <p:nvPr/>
            </p:nvPicPr>
            <p:blipFill>
              <a:blip r:embed="rId15">
                <a:extLst/>
              </a:blip>
              <a:srcRect l="0" t="14355" r="0" b="0"/>
              <a:stretch>
                <a:fillRect/>
              </a:stretch>
            </p:blipFill>
            <p:spPr>
              <a:xfrm>
                <a:off x="1175453" y="669936"/>
                <a:ext cx="465691" cy="30910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12" name="pasted-image.png"/>
              <p:cNvPicPr/>
              <p:nvPr/>
            </p:nvPicPr>
            <p:blipFill>
              <a:blip r:embed="rId16">
                <a:extLst/>
              </a:blip>
              <a:stretch>
                <a:fillRect/>
              </a:stretch>
            </p:blipFill>
            <p:spPr>
              <a:xfrm>
                <a:off x="3319924" y="669936"/>
                <a:ext cx="389818" cy="30916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grpSp>
        <p:nvGrpSpPr>
          <p:cNvPr id="117" name="Group 117"/>
          <p:cNvGrpSpPr/>
          <p:nvPr/>
        </p:nvGrpSpPr>
        <p:grpSpPr>
          <a:xfrm>
            <a:off x="7738998" y="7143516"/>
            <a:ext cx="2405845" cy="934331"/>
            <a:chOff x="0" y="568711"/>
            <a:chExt cx="2405844" cy="934330"/>
          </a:xfrm>
        </p:grpSpPr>
        <p:sp>
          <p:nvSpPr>
            <p:cNvPr id="115" name="Shape 115"/>
            <p:cNvSpPr/>
            <p:nvPr/>
          </p:nvSpPr>
          <p:spPr>
            <a:xfrm>
              <a:off x="0" y="568711"/>
              <a:ext cx="628636" cy="6096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fill="norm" stroke="1" extrusionOk="0">
                  <a:moveTo>
                    <a:pt x="2882" y="2882"/>
                  </a:moveTo>
                  <a:cubicBezTo>
                    <a:pt x="-961" y="6724"/>
                    <a:pt x="-961" y="12954"/>
                    <a:pt x="2882" y="16796"/>
                  </a:cubicBezTo>
                  <a:cubicBezTo>
                    <a:pt x="6724" y="20639"/>
                    <a:pt x="12954" y="20639"/>
                    <a:pt x="16796" y="16796"/>
                  </a:cubicBezTo>
                  <a:cubicBezTo>
                    <a:pt x="20639" y="12954"/>
                    <a:pt x="20639" y="6724"/>
                    <a:pt x="16796" y="2882"/>
                  </a:cubicBezTo>
                  <a:cubicBezTo>
                    <a:pt x="12954" y="-961"/>
                    <a:pt x="6724" y="-961"/>
                    <a:pt x="2882" y="2882"/>
                  </a:cubicBezTo>
                  <a:close/>
                </a:path>
              </a:pathLst>
            </a:custGeom>
            <a:noFill/>
            <a:ln w="38100" cap="flat">
              <a:solidFill>
                <a:srgbClr val="FF2600"/>
              </a:solidFill>
              <a:prstDash val="solid"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16" name="Shape 116"/>
            <p:cNvSpPr/>
            <p:nvPr/>
          </p:nvSpPr>
          <p:spPr>
            <a:xfrm>
              <a:off x="816235" y="1071242"/>
              <a:ext cx="1589610" cy="431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1" sz="2200">
                  <a:solidFill>
                    <a:srgbClr val="FF26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b="0" sz="1800">
                  <a:solidFill>
                    <a:srgbClr val="000000"/>
                  </a:solidFill>
                </a:defRPr>
              </a:pPr>
              <a:r>
                <a:rPr b="1" sz="2200">
                  <a:solidFill>
                    <a:srgbClr val="FF2600"/>
                  </a:solidFill>
                </a:rPr>
                <a:t>Expensive!</a:t>
              </a:r>
            </a:p>
          </p:txBody>
        </p:sp>
      </p:grpSp>
    </p:spTree>
  </p:cSld>
  <p:clrMapOvr>
    <a:masterClrMapping/>
  </p:clrMapOvr>
  <p:transition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ntr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nodeType="clickEffect" presetClass="entr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nodeType="clickEffect" presetClass="entr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nodeType="clickEffect" presetClass="entr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nodeType="clickEffect" presetClass="entr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nodeType="clickEffect" presetClass="entr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nodeType="clickEffect" presetClass="entr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17" grpId="7"/>
      <p:bldP build="whole" bldLvl="1" animBg="1" rev="0" advAuto="0" spid="96" grpId="1"/>
      <p:bldP build="whole" bldLvl="1" animBg="1" rev="0" advAuto="0" spid="114" grpId="5"/>
      <p:bldP build="whole" bldLvl="1" animBg="1" rev="0" advAuto="0" spid="102" grpId="3"/>
      <p:bldP build="whole" bldLvl="1" animBg="1" rev="0" advAuto="0" spid="82" grpId="2"/>
      <p:bldP build="whole" bldLvl="1" animBg="1" rev="0" advAuto="0" spid="87" grpId="4"/>
      <p:bldP build="whole" bldLvl="1" animBg="1" rev="0" advAuto="0" spid="106" grpId="6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/>
        </p:nvSpPr>
        <p:spPr>
          <a:xfrm>
            <a:off x="257287" y="2432062"/>
            <a:ext cx="10981289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lvl="0" algn="l">
              <a:spcBef>
                <a:spcPts val="1800"/>
              </a:spcBef>
              <a:defRPr sz="1800"/>
            </a:pPr>
            <a:r>
              <a:rPr sz="2800"/>
              <a:t>Parallel evaluations of vortex sheets velocity (</a:t>
            </a:r>
            <a:r>
              <a:rPr b="1" sz="2200">
                <a:latin typeface="Helvetica"/>
                <a:ea typeface="Helvetica"/>
                <a:cs typeface="Helvetica"/>
                <a:sym typeface="Helvetica"/>
              </a:rPr>
              <a:t>NK</a:t>
            </a:r>
            <a:r>
              <a:rPr sz="2200"/>
              <a:t> targets, </a:t>
            </a:r>
            <a:r>
              <a:rPr b="1" sz="2200">
                <a:latin typeface="Helvetica"/>
                <a:ea typeface="Helvetica"/>
                <a:cs typeface="Helvetica"/>
                <a:sym typeface="Helvetica"/>
              </a:rPr>
              <a:t>NM+NK</a:t>
            </a:r>
            <a:r>
              <a:rPr sz="2200"/>
              <a:t> sources)</a:t>
            </a:r>
          </a:p>
        </p:txBody>
      </p:sp>
      <p:sp>
        <p:nvSpPr>
          <p:cNvPr id="120" name="Shape 120"/>
          <p:cNvSpPr/>
          <p:nvPr>
            <p:ph type="sldNum" sz="quarter" idx="2"/>
          </p:nvPr>
        </p:nvSpPr>
        <p:spPr>
          <a:xfrm>
            <a:off x="6375349" y="9251950"/>
            <a:ext cx="241402" cy="381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/>
            <a:fld id="{86CB4B4D-7CA3-9044-876B-883B54F8677D}" type="slidenum"/>
          </a:p>
        </p:txBody>
      </p:sp>
      <p:sp>
        <p:nvSpPr>
          <p:cNvPr id="121" name="Shape 121"/>
          <p:cNvSpPr/>
          <p:nvPr/>
        </p:nvSpPr>
        <p:spPr>
          <a:xfrm>
            <a:off x="252752" y="123652"/>
            <a:ext cx="6669808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 algn="l">
              <a:defRPr sz="1800"/>
            </a:pPr>
            <a:r>
              <a:rPr b="1" sz="3600">
                <a:latin typeface="Helvetica"/>
                <a:ea typeface="Helvetica"/>
                <a:cs typeface="Helvetica"/>
                <a:sym typeface="Helvetica"/>
              </a:rPr>
              <a:t>Parallelism of the </a:t>
            </a:r>
            <a:r>
              <a:rPr b="1" i="1" sz="3600">
                <a:latin typeface="Helvetica"/>
                <a:ea typeface="Helvetica"/>
                <a:cs typeface="Helvetica"/>
                <a:sym typeface="Helvetica"/>
              </a:rPr>
              <a:t>explicit</a:t>
            </a:r>
            <a:r>
              <a:rPr b="1" sz="3600">
                <a:latin typeface="Helvetica"/>
                <a:ea typeface="Helvetica"/>
                <a:cs typeface="Helvetica"/>
                <a:sym typeface="Helvetica"/>
              </a:rPr>
              <a:t> step</a:t>
            </a:r>
          </a:p>
        </p:txBody>
      </p:sp>
      <p:grpSp>
        <p:nvGrpSpPr>
          <p:cNvPr id="125" name="Group 125"/>
          <p:cNvGrpSpPr/>
          <p:nvPr/>
        </p:nvGrpSpPr>
        <p:grpSpPr>
          <a:xfrm>
            <a:off x="6493965" y="1257509"/>
            <a:ext cx="6132809" cy="762010"/>
            <a:chOff x="-89803" y="-254000"/>
            <a:chExt cx="6132807" cy="762008"/>
          </a:xfrm>
        </p:grpSpPr>
        <p:sp>
          <p:nvSpPr>
            <p:cNvPr id="122" name="Shape 122"/>
            <p:cNvSpPr/>
            <p:nvPr/>
          </p:nvSpPr>
          <p:spPr>
            <a:xfrm>
              <a:off x="984615" y="-254001"/>
              <a:ext cx="5058390" cy="76201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lvl="0" algn="l">
                <a:defRPr sz="1800"/>
              </a:pPr>
              <a:r>
                <a:rPr sz="2200"/>
                <a:t>Total body points: </a:t>
              </a:r>
              <a:r>
                <a:rPr b="1" sz="2200">
                  <a:solidFill>
                    <a:srgbClr val="FF2600"/>
                  </a:solidFill>
                  <a:latin typeface="Helvetica"/>
                  <a:ea typeface="Helvetica"/>
                  <a:cs typeface="Helvetica"/>
                  <a:sym typeface="Helvetica"/>
                </a:rPr>
                <a:t>N*M=1,000~1e5</a:t>
              </a:r>
              <a:endParaRPr b="1" sz="2200">
                <a:solidFill>
                  <a:srgbClr val="FF2600"/>
                </a:solidFill>
                <a:latin typeface="Helvetica"/>
                <a:ea typeface="Helvetica"/>
                <a:cs typeface="Helvetica"/>
                <a:sym typeface="Helvetica"/>
              </a:endParaRPr>
            </a:p>
            <a:p>
              <a:pPr lvl="0" algn="l">
                <a:defRPr sz="1800"/>
              </a:pPr>
              <a:r>
                <a:rPr sz="2200"/>
                <a:t>Total vortex sheet points: </a:t>
              </a:r>
              <a:r>
                <a:rPr b="1" sz="2200">
                  <a:solidFill>
                    <a:srgbClr val="FF2600"/>
                  </a:solidFill>
                  <a:latin typeface="Helvetica"/>
                  <a:ea typeface="Helvetica"/>
                  <a:cs typeface="Helvetica"/>
                  <a:sym typeface="Helvetica"/>
                </a:rPr>
                <a:t>N*K=1e4~1e7</a:t>
              </a:r>
            </a:p>
          </p:txBody>
        </p:sp>
        <p:pic>
          <p:nvPicPr>
            <p:cNvPr id="123" name="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 rot="21600000">
              <a:off x="-89804" y="-126452"/>
              <a:ext cx="817576" cy="352235"/>
            </a:xfrm>
            <a:prstGeom prst="rect">
              <a:avLst/>
            </a:prstGeom>
            <a:effectLst/>
          </p:spPr>
        </p:pic>
      </p:grpSp>
      <p:grpSp>
        <p:nvGrpSpPr>
          <p:cNvPr id="129" name="Group 129"/>
          <p:cNvGrpSpPr/>
          <p:nvPr/>
        </p:nvGrpSpPr>
        <p:grpSpPr>
          <a:xfrm>
            <a:off x="2098909" y="7762310"/>
            <a:ext cx="9461898" cy="838201"/>
            <a:chOff x="0" y="0"/>
            <a:chExt cx="9461896" cy="838200"/>
          </a:xfrm>
        </p:grpSpPr>
        <p:sp>
          <p:nvSpPr>
            <p:cNvPr id="126" name="Shape 126"/>
            <p:cNvSpPr/>
            <p:nvPr/>
          </p:nvSpPr>
          <p:spPr>
            <a:xfrm>
              <a:off x="0" y="0"/>
              <a:ext cx="9461897" cy="8382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pPr lvl="0" algn="l">
                <a:defRPr sz="1800"/>
              </a:pPr>
              <a:r>
                <a:rPr b="1" sz="2400">
                  <a:solidFill>
                    <a:srgbClr val="FF2600"/>
                  </a:solidFill>
                  <a:latin typeface="Helvetica"/>
                  <a:ea typeface="Helvetica"/>
                  <a:cs typeface="Helvetica"/>
                  <a:sym typeface="Helvetica"/>
                </a:rPr>
                <a:t>O(NK*(NM+NK))                </a:t>
              </a:r>
              <a:r>
                <a:rPr b="1" sz="2400">
                  <a:latin typeface="Helvetica"/>
                  <a:ea typeface="Helvetica"/>
                  <a:cs typeface="Helvetica"/>
                  <a:sym typeface="Helvetica"/>
                </a:rPr>
                <a:t>O(NK*logNK)+O(K^2)+O(MK)  ~ </a:t>
              </a:r>
              <a:r>
                <a:rPr b="1" sz="2400">
                  <a:solidFill>
                    <a:srgbClr val="FF2600"/>
                  </a:solidFill>
                  <a:latin typeface="Helvetica"/>
                  <a:ea typeface="Helvetica"/>
                  <a:cs typeface="Helvetica"/>
                  <a:sym typeface="Helvetica"/>
                </a:rPr>
                <a:t>O(K^2)</a:t>
              </a:r>
              <a:endParaRPr b="1" sz="2400">
                <a:solidFill>
                  <a:srgbClr val="FF2600"/>
                </a:solidFill>
                <a:latin typeface="Helvetica"/>
                <a:ea typeface="Helvetica"/>
                <a:cs typeface="Helvetica"/>
                <a:sym typeface="Helvetica"/>
              </a:endParaRPr>
            </a:p>
            <a:p>
              <a:pPr lvl="0" algn="l">
                <a:defRPr sz="1800"/>
              </a:pPr>
              <a:r>
                <a:rPr b="1" sz="2400">
                  <a:solidFill>
                    <a:srgbClr val="FF2600"/>
                  </a:solidFill>
                  <a:latin typeface="Helvetica"/>
                  <a:ea typeface="Helvetica"/>
                  <a:cs typeface="Helvetica"/>
                  <a:sym typeface="Helvetica"/>
                </a:rPr>
                <a:t>   </a:t>
              </a:r>
              <a:r>
                <a:rPr b="1" sz="2400">
                  <a:solidFill>
                    <a:srgbClr val="0433FF"/>
                  </a:solidFill>
                  <a:latin typeface="Helvetica"/>
                  <a:ea typeface="Helvetica"/>
                  <a:cs typeface="Helvetica"/>
                  <a:sym typeface="Helvetica"/>
                </a:rPr>
                <a:t>serial direct                             with FMM and parallelism</a:t>
              </a:r>
            </a:p>
          </p:txBody>
        </p:sp>
        <p:pic>
          <p:nvPicPr>
            <p:cNvPr id="127" name="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 rot="21600000">
              <a:off x="2664754" y="242983"/>
              <a:ext cx="817577" cy="352234"/>
            </a:xfrm>
            <a:prstGeom prst="rect">
              <a:avLst/>
            </a:prstGeom>
            <a:effectLst/>
          </p:spPr>
        </p:pic>
      </p:grpSp>
      <p:grpSp>
        <p:nvGrpSpPr>
          <p:cNvPr id="137" name="Group 137"/>
          <p:cNvGrpSpPr/>
          <p:nvPr/>
        </p:nvGrpSpPr>
        <p:grpSpPr>
          <a:xfrm>
            <a:off x="376997" y="160738"/>
            <a:ext cx="12324931" cy="1922283"/>
            <a:chOff x="0" y="0"/>
            <a:chExt cx="12324929" cy="1922281"/>
          </a:xfrm>
        </p:grpSpPr>
        <p:sp>
          <p:nvSpPr>
            <p:cNvPr id="130" name="Shape 130"/>
            <p:cNvSpPr/>
            <p:nvPr/>
          </p:nvSpPr>
          <p:spPr>
            <a:xfrm>
              <a:off x="0" y="830068"/>
              <a:ext cx="6576642" cy="109221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lvl="1" algn="l">
                <a:defRPr sz="1800"/>
              </a:pPr>
              <a:r>
                <a:rPr sz="2200"/>
                <a:t># of fish: </a:t>
              </a:r>
              <a:r>
                <a:rPr b="1" sz="2200">
                  <a:solidFill>
                    <a:srgbClr val="FF2600"/>
                  </a:solidFill>
                  <a:latin typeface="Helvetica"/>
                  <a:ea typeface="Helvetica"/>
                  <a:cs typeface="Helvetica"/>
                  <a:sym typeface="Helvetica"/>
                </a:rPr>
                <a:t>N=10~1,000</a:t>
              </a:r>
              <a:endParaRPr sz="2200"/>
            </a:p>
            <a:p>
              <a:pPr lvl="1" algn="l">
                <a:defRPr sz="1800"/>
              </a:pPr>
              <a:r>
                <a:rPr sz="2200"/>
                <a:t># of points on each fish: </a:t>
              </a:r>
              <a:r>
                <a:rPr b="1" sz="2200">
                  <a:solidFill>
                    <a:srgbClr val="FF2600"/>
                  </a:solidFill>
                  <a:latin typeface="Helvetica"/>
                  <a:ea typeface="Helvetica"/>
                  <a:cs typeface="Helvetica"/>
                  <a:sym typeface="Helvetica"/>
                </a:rPr>
                <a:t>M=100</a:t>
              </a:r>
              <a:endParaRPr b="1" sz="2200">
                <a:solidFill>
                  <a:srgbClr val="FF2600"/>
                </a:solidFill>
                <a:latin typeface="Helvetica"/>
                <a:ea typeface="Helvetica"/>
                <a:cs typeface="Helvetica"/>
                <a:sym typeface="Helvetica"/>
              </a:endParaRPr>
            </a:p>
            <a:p>
              <a:pPr lvl="1" algn="l">
                <a:defRPr sz="1800"/>
              </a:pPr>
              <a:r>
                <a:rPr sz="2200"/>
                <a:t># of points on each vortex sheet: </a:t>
              </a:r>
              <a:r>
                <a:rPr b="1" sz="2200">
                  <a:solidFill>
                    <a:srgbClr val="FF2600"/>
                  </a:solidFill>
                  <a:latin typeface="Helvetica"/>
                  <a:ea typeface="Helvetica"/>
                  <a:cs typeface="Helvetica"/>
                  <a:sym typeface="Helvetica"/>
                </a:rPr>
                <a:t>K=1,000~10,000</a:t>
              </a:r>
            </a:p>
          </p:txBody>
        </p:sp>
        <p:grpSp>
          <p:nvGrpSpPr>
            <p:cNvPr id="136" name="Group 136"/>
            <p:cNvGrpSpPr/>
            <p:nvPr/>
          </p:nvGrpSpPr>
          <p:grpSpPr>
            <a:xfrm>
              <a:off x="7576562" y="-1"/>
              <a:ext cx="4748368" cy="820106"/>
              <a:chOff x="0" y="0"/>
              <a:chExt cx="4748367" cy="820104"/>
            </a:xfrm>
          </p:grpSpPr>
          <p:grpSp>
            <p:nvGrpSpPr>
              <p:cNvPr id="133" name="Group 133"/>
              <p:cNvGrpSpPr/>
              <p:nvPr/>
            </p:nvGrpSpPr>
            <p:grpSpPr>
              <a:xfrm>
                <a:off x="110589" y="226168"/>
                <a:ext cx="3891509" cy="593937"/>
                <a:chOff x="85329" y="0"/>
                <a:chExt cx="3891507" cy="593936"/>
              </a:xfrm>
            </p:grpSpPr>
            <p:sp>
              <p:nvSpPr>
                <p:cNvPr id="131" name="Shape 131"/>
                <p:cNvSpPr/>
                <p:nvPr/>
              </p:nvSpPr>
              <p:spPr>
                <a:xfrm flipV="1">
                  <a:off x="85329" y="342639"/>
                  <a:ext cx="1341253" cy="251298"/>
                </a:xfrm>
                <a:prstGeom prst="line">
                  <a:avLst/>
                </a:prstGeom>
                <a:noFill/>
                <a:ln w="63500" cap="flat">
                  <a:solidFill>
                    <a:srgbClr val="000000"/>
                  </a:solidFill>
                  <a:prstDash val="solid"/>
                  <a:miter lim="400000"/>
                  <a:headEnd type="oval" w="med" len="med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>
                    <a:defRPr sz="2400"/>
                  </a:pPr>
                </a:p>
              </p:txBody>
            </p:sp>
            <p:sp>
              <p:nvSpPr>
                <p:cNvPr id="132" name="Shape 132"/>
                <p:cNvSpPr/>
                <p:nvPr/>
              </p:nvSpPr>
              <p:spPr>
                <a:xfrm>
                  <a:off x="1428727" y="-1"/>
                  <a:ext cx="2548111" cy="49106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0316" fill="norm" stroke="1" extrusionOk="0">
                      <a:moveTo>
                        <a:pt x="0" y="13966"/>
                      </a:moveTo>
                      <a:cubicBezTo>
                        <a:pt x="829" y="5581"/>
                        <a:pt x="2553" y="182"/>
                        <a:pt x="4460" y="4"/>
                      </a:cubicBezTo>
                      <a:cubicBezTo>
                        <a:pt x="6644" y="-200"/>
                        <a:pt x="8500" y="6353"/>
                        <a:pt x="10391" y="11582"/>
                      </a:cubicBezTo>
                      <a:cubicBezTo>
                        <a:pt x="12415" y="17183"/>
                        <a:pt x="14660" y="21400"/>
                        <a:pt x="16968" y="20068"/>
                      </a:cubicBezTo>
                      <a:cubicBezTo>
                        <a:pt x="18784" y="19020"/>
                        <a:pt x="20445" y="14564"/>
                        <a:pt x="21600" y="7645"/>
                      </a:cubicBezTo>
                    </a:path>
                  </a:pathLst>
                </a:custGeom>
                <a:noFill/>
                <a:ln w="25400" cap="flat">
                  <a:solidFill>
                    <a:srgbClr val="FF2600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>
                    <a:defRPr sz="2400"/>
                  </a:pPr>
                </a:p>
              </p:txBody>
            </p:sp>
          </p:grpSp>
          <p:sp>
            <p:nvSpPr>
              <p:cNvPr id="134" name="Shape 134"/>
              <p:cNvSpPr/>
              <p:nvPr/>
            </p:nvSpPr>
            <p:spPr>
              <a:xfrm>
                <a:off x="0" y="108963"/>
                <a:ext cx="976375" cy="4318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 algn="l">
                  <a:defRPr b="1" sz="2200">
                    <a:solidFill>
                      <a:srgbClr val="FF26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lvl="0">
                  <a:defRPr b="0" sz="1800">
                    <a:solidFill>
                      <a:srgbClr val="000000"/>
                    </a:solidFill>
                  </a:defRPr>
                </a:pPr>
                <a:r>
                  <a:rPr b="1" sz="2200">
                    <a:solidFill>
                      <a:srgbClr val="FF2600"/>
                    </a:solidFill>
                  </a:rPr>
                  <a:t>M=100</a:t>
                </a:r>
              </a:p>
            </p:txBody>
          </p:sp>
          <p:sp>
            <p:nvSpPr>
              <p:cNvPr id="135" name="Shape 135"/>
              <p:cNvSpPr/>
              <p:nvPr/>
            </p:nvSpPr>
            <p:spPr>
              <a:xfrm>
                <a:off x="2552209" y="-1"/>
                <a:ext cx="2196159" cy="4318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 algn="l">
                  <a:defRPr b="1" sz="2200">
                    <a:solidFill>
                      <a:srgbClr val="FF26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lvl="0">
                  <a:defRPr b="0" sz="1800">
                    <a:solidFill>
                      <a:srgbClr val="000000"/>
                    </a:solidFill>
                  </a:defRPr>
                </a:pPr>
                <a:r>
                  <a:rPr b="1" sz="2200">
                    <a:solidFill>
                      <a:srgbClr val="FF2600"/>
                    </a:solidFill>
                  </a:rPr>
                  <a:t>K=1,000~10,000</a:t>
                </a:r>
              </a:p>
            </p:txBody>
          </p:sp>
        </p:grpSp>
      </p:grpSp>
      <p:grpSp>
        <p:nvGrpSpPr>
          <p:cNvPr id="144" name="Group 144"/>
          <p:cNvGrpSpPr/>
          <p:nvPr/>
        </p:nvGrpSpPr>
        <p:grpSpPr>
          <a:xfrm>
            <a:off x="410733" y="4280171"/>
            <a:ext cx="11724706" cy="1880014"/>
            <a:chOff x="0" y="0"/>
            <a:chExt cx="11724705" cy="1880013"/>
          </a:xfrm>
        </p:grpSpPr>
        <p:grpSp>
          <p:nvGrpSpPr>
            <p:cNvPr id="142" name="Group 142"/>
            <p:cNvGrpSpPr/>
            <p:nvPr/>
          </p:nvGrpSpPr>
          <p:grpSpPr>
            <a:xfrm>
              <a:off x="-1" y="-1"/>
              <a:ext cx="11724707" cy="1880015"/>
              <a:chOff x="0" y="0"/>
              <a:chExt cx="11724705" cy="1880013"/>
            </a:xfrm>
          </p:grpSpPr>
          <p:grpSp>
            <p:nvGrpSpPr>
              <p:cNvPr id="140" name="Group 140"/>
              <p:cNvGrpSpPr/>
              <p:nvPr/>
            </p:nvGrpSpPr>
            <p:grpSpPr>
              <a:xfrm>
                <a:off x="-1" y="404"/>
                <a:ext cx="11724707" cy="1879610"/>
                <a:chOff x="0" y="0"/>
                <a:chExt cx="11724705" cy="1879608"/>
              </a:xfrm>
            </p:grpSpPr>
            <p:sp>
              <p:nvSpPr>
                <p:cNvPr id="138" name="Shape 138"/>
                <p:cNvSpPr/>
                <p:nvPr/>
              </p:nvSpPr>
              <p:spPr>
                <a:xfrm>
                  <a:off x="0" y="0"/>
                  <a:ext cx="11724706" cy="1879609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none" lIns="0" tIns="0" rIns="0" bIns="0" numCol="1" anchor="t">
                  <a:spAutoFit/>
                </a:bodyPr>
                <a:lstStyle/>
                <a:p>
                  <a:pPr lvl="0" marL="271638" indent="-271638" algn="l">
                    <a:buSzPct val="75000"/>
                    <a:buChar char="•"/>
                    <a:defRPr sz="1800"/>
                  </a:pPr>
                  <a:r>
                    <a:rPr sz="2200"/>
                    <a:t>Correct self sheet interaction with smoothing kernel              , parallelize </a:t>
                  </a:r>
                  <a:endParaRPr sz="2200"/>
                </a:p>
                <a:p>
                  <a:pPr lvl="0" algn="l">
                    <a:defRPr sz="1800"/>
                  </a:pPr>
                  <a:r>
                    <a:rPr sz="2200"/>
                    <a:t>     </a:t>
                  </a:r>
                  <a:r>
                    <a:rPr b="1" sz="2200">
                      <a:solidFill>
                        <a:srgbClr val="FF2600"/>
                      </a:solidFill>
                      <a:latin typeface="Helvetica"/>
                      <a:ea typeface="Helvetica"/>
                      <a:cs typeface="Helvetica"/>
                      <a:sym typeface="Helvetica"/>
                    </a:rPr>
                    <a:t>O(K^2)</a:t>
                  </a:r>
                  <a:r>
                    <a:rPr sz="2200"/>
                    <a:t> over </a:t>
                  </a:r>
                  <a:r>
                    <a:rPr b="1" sz="2200">
                      <a:solidFill>
                        <a:srgbClr val="FF2600"/>
                      </a:solidFill>
                      <a:latin typeface="Helvetica"/>
                      <a:ea typeface="Helvetica"/>
                      <a:cs typeface="Helvetica"/>
                      <a:sym typeface="Helvetica"/>
                    </a:rPr>
                    <a:t>N</a:t>
                  </a:r>
                  <a:r>
                    <a:rPr sz="2200"/>
                    <a:t> fish </a:t>
                  </a:r>
                  <a:endParaRPr sz="2200"/>
                </a:p>
                <a:p>
                  <a:pPr lvl="8" algn="l">
                    <a:spcBef>
                      <a:spcPts val="1800"/>
                    </a:spcBef>
                    <a:defRPr sz="1800"/>
                  </a:pPr>
                  <a:r>
                    <a:rPr sz="2200"/>
                    <a:t>       </a:t>
                  </a:r>
                  <a:r>
                    <a:rPr b="1" sz="2200">
                      <a:solidFill>
                        <a:srgbClr val="FF2600"/>
                      </a:solidFill>
                      <a:latin typeface="Helvetica"/>
                      <a:ea typeface="Helvetica"/>
                      <a:cs typeface="Helvetica"/>
                      <a:sym typeface="Helvetica"/>
                    </a:rPr>
                    <a:t>O(NK^2) </a:t>
                  </a:r>
                  <a:r>
                    <a:rPr b="1" sz="2200">
                      <a:latin typeface="Helvetica"/>
                      <a:ea typeface="Helvetica"/>
                      <a:cs typeface="Helvetica"/>
                      <a:sym typeface="Helvetica"/>
                    </a:rPr>
                    <a:t>(serial)</a:t>
                  </a:r>
                  <a:r>
                    <a:rPr b="1" sz="2200">
                      <a:solidFill>
                        <a:srgbClr val="FF2600"/>
                      </a:solidFill>
                      <a:latin typeface="Helvetica"/>
                      <a:ea typeface="Helvetica"/>
                      <a:cs typeface="Helvetica"/>
                      <a:sym typeface="Helvetica"/>
                    </a:rPr>
                    <a:t>                   </a:t>
                  </a:r>
                  <a:r>
                    <a:rPr sz="2200"/>
                    <a:t> </a:t>
                  </a:r>
                  <a:r>
                    <a:rPr b="1" sz="2200">
                      <a:solidFill>
                        <a:srgbClr val="FF2600"/>
                      </a:solidFill>
                      <a:latin typeface="Helvetica"/>
                      <a:ea typeface="Helvetica"/>
                      <a:cs typeface="Helvetica"/>
                      <a:sym typeface="Helvetica"/>
                    </a:rPr>
                    <a:t>O(K^2) </a:t>
                  </a:r>
                  <a:r>
                    <a:rPr b="1" sz="2200">
                      <a:latin typeface="Helvetica"/>
                      <a:ea typeface="Helvetica"/>
                      <a:cs typeface="Helvetica"/>
                      <a:sym typeface="Helvetica"/>
                    </a:rPr>
                    <a:t>(parallel)       </a:t>
                  </a:r>
                  <a:r>
                    <a:rPr b="1" sz="2200">
                      <a:solidFill>
                        <a:srgbClr val="00F900"/>
                      </a:solidFill>
                      <a:latin typeface="Helvetica"/>
                      <a:ea typeface="Helvetica"/>
                      <a:cs typeface="Helvetica"/>
                      <a:sym typeface="Helvetica"/>
                    </a:rPr>
                    <a:t>    (tests shown later)</a:t>
                  </a:r>
                  <a:endParaRPr sz="2200">
                    <a:solidFill>
                      <a:srgbClr val="00F900"/>
                    </a:solidFill>
                  </a:endParaRPr>
                </a:p>
              </p:txBody>
            </p:sp>
            <p:sp>
              <p:nvSpPr>
                <p:cNvPr id="139" name="Shape 139"/>
                <p:cNvSpPr/>
                <p:nvPr/>
              </p:nvSpPr>
              <p:spPr>
                <a:xfrm flipV="1">
                  <a:off x="4912567" y="1092204"/>
                  <a:ext cx="741376" cy="1"/>
                </a:xfrm>
                <a:prstGeom prst="line">
                  <a:avLst/>
                </a:prstGeom>
                <a:noFill/>
                <a:ln w="25400" cap="flat">
                  <a:solidFill>
                    <a:srgbClr val="000000"/>
                  </a:solidFill>
                  <a:prstDash val="solid"/>
                  <a:miter lim="400000"/>
                  <a:tailEnd type="triangle" w="med" len="med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lvl="0">
                    <a:defRPr sz="2400"/>
                  </a:pPr>
                </a:p>
              </p:txBody>
            </p:sp>
          </p:grpSp>
          <p:pic>
            <p:nvPicPr>
              <p:cNvPr id="141" name="pasted-image.png"/>
              <p:cNvPicPr/>
              <p:nvPr/>
            </p:nvPicPr>
            <p:blipFill>
              <a:blip r:embed="rId4">
                <a:extLst/>
              </a:blip>
              <a:srcRect l="0" t="0" r="0" b="6750"/>
              <a:stretch>
                <a:fillRect/>
              </a:stretch>
            </p:blipFill>
            <p:spPr>
              <a:xfrm>
                <a:off x="6854463" y="0"/>
                <a:ext cx="964196" cy="51142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143" name="pasted-image.png"/>
            <p:cNvPicPr/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8415184" y="914317"/>
              <a:ext cx="512538" cy="3938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47" name="Group 147"/>
          <p:cNvGrpSpPr/>
          <p:nvPr/>
        </p:nvGrpSpPr>
        <p:grpSpPr>
          <a:xfrm>
            <a:off x="452549" y="6041926"/>
            <a:ext cx="11370873" cy="1320810"/>
            <a:chOff x="0" y="685800"/>
            <a:chExt cx="11370871" cy="1320808"/>
          </a:xfrm>
        </p:grpSpPr>
        <p:sp>
          <p:nvSpPr>
            <p:cNvPr id="145" name="Shape 145"/>
            <p:cNvSpPr/>
            <p:nvPr/>
          </p:nvSpPr>
          <p:spPr>
            <a:xfrm>
              <a:off x="0" y="685800"/>
              <a:ext cx="11370872" cy="132080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pPr lvl="0" marL="271638" indent="-271638" algn="l">
                <a:spcBef>
                  <a:spcPts val="1800"/>
                </a:spcBef>
                <a:buSzPct val="75000"/>
                <a:buChar char="•"/>
                <a:defRPr sz="1800"/>
              </a:pPr>
              <a:r>
                <a:rPr sz="2200"/>
                <a:t>Induced by fish bodies — near singular quadrature, singularity subtraction techniques,</a:t>
              </a:r>
              <a:endParaRPr sz="2200"/>
            </a:p>
            <a:p>
              <a:pPr lvl="0" algn="l">
                <a:defRPr sz="1800"/>
              </a:pPr>
              <a:r>
                <a:rPr sz="2200"/>
                <a:t>    parallelize </a:t>
              </a:r>
              <a:r>
                <a:rPr b="1" sz="2200">
                  <a:solidFill>
                    <a:srgbClr val="FF2600"/>
                  </a:solidFill>
                  <a:latin typeface="Helvetica"/>
                  <a:ea typeface="Helvetica"/>
                  <a:cs typeface="Helvetica"/>
                  <a:sym typeface="Helvetica"/>
                </a:rPr>
                <a:t>O(MK)</a:t>
              </a:r>
              <a:r>
                <a:rPr sz="2200"/>
                <a:t> over </a:t>
              </a:r>
              <a:r>
                <a:rPr b="1" sz="2200">
                  <a:solidFill>
                    <a:srgbClr val="FF2600"/>
                  </a:solidFill>
                  <a:latin typeface="Helvetica"/>
                  <a:ea typeface="Helvetica"/>
                  <a:cs typeface="Helvetica"/>
                  <a:sym typeface="Helvetica"/>
                </a:rPr>
                <a:t>N</a:t>
              </a:r>
              <a:r>
                <a:rPr sz="2200"/>
                <a:t> fish and </a:t>
              </a:r>
              <a:r>
                <a:rPr b="1" sz="2200">
                  <a:solidFill>
                    <a:srgbClr val="FF2600"/>
                  </a:solidFill>
                  <a:latin typeface="Helvetica"/>
                  <a:ea typeface="Helvetica"/>
                  <a:cs typeface="Helvetica"/>
                  <a:sym typeface="Helvetica"/>
                </a:rPr>
                <a:t>N</a:t>
              </a:r>
              <a:r>
                <a:rPr sz="2200"/>
                <a:t> sheets</a:t>
              </a:r>
              <a:endParaRPr sz="2200"/>
            </a:p>
            <a:p>
              <a:pPr lvl="8" algn="l">
                <a:spcBef>
                  <a:spcPts val="1800"/>
                </a:spcBef>
                <a:defRPr sz="1800"/>
              </a:pPr>
              <a:r>
                <a:rPr sz="2200"/>
                <a:t>      </a:t>
              </a:r>
              <a:r>
                <a:rPr b="1" sz="2200">
                  <a:solidFill>
                    <a:srgbClr val="FF2600"/>
                  </a:solidFill>
                  <a:latin typeface="Helvetica"/>
                  <a:ea typeface="Helvetica"/>
                  <a:cs typeface="Helvetica"/>
                  <a:sym typeface="Helvetica"/>
                </a:rPr>
                <a:t>O(N^2KM) </a:t>
              </a:r>
              <a:r>
                <a:rPr b="1" sz="2200">
                  <a:latin typeface="Helvetica"/>
                  <a:ea typeface="Helvetica"/>
                  <a:cs typeface="Helvetica"/>
                  <a:sym typeface="Helvetica"/>
                </a:rPr>
                <a:t>(serial)</a:t>
              </a:r>
              <a:r>
                <a:rPr b="1" sz="2200">
                  <a:solidFill>
                    <a:srgbClr val="FF2600"/>
                  </a:solidFill>
                  <a:latin typeface="Helvetica"/>
                  <a:ea typeface="Helvetica"/>
                  <a:cs typeface="Helvetica"/>
                  <a:sym typeface="Helvetica"/>
                </a:rPr>
                <a:t>                   </a:t>
              </a:r>
              <a:r>
                <a:rPr sz="2200"/>
                <a:t> </a:t>
              </a:r>
              <a:r>
                <a:rPr b="1" sz="2200">
                  <a:solidFill>
                    <a:srgbClr val="FF2600"/>
                  </a:solidFill>
                  <a:latin typeface="Helvetica"/>
                  <a:ea typeface="Helvetica"/>
                  <a:cs typeface="Helvetica"/>
                  <a:sym typeface="Helvetica"/>
                </a:rPr>
                <a:t>O(MK) </a:t>
              </a:r>
              <a:r>
                <a:rPr b="1" sz="2200">
                  <a:latin typeface="Helvetica"/>
                  <a:ea typeface="Helvetica"/>
                  <a:cs typeface="Helvetica"/>
                  <a:sym typeface="Helvetica"/>
                </a:rPr>
                <a:t>(parallel)   </a:t>
              </a:r>
              <a:r>
                <a:rPr b="1" sz="2200">
                  <a:solidFill>
                    <a:srgbClr val="00F900"/>
                  </a:solidFill>
                  <a:latin typeface="Helvetica"/>
                  <a:ea typeface="Helvetica"/>
                  <a:cs typeface="Helvetica"/>
                  <a:sym typeface="Helvetica"/>
                </a:rPr>
                <a:t>(in progress…)</a:t>
              </a:r>
            </a:p>
          </p:txBody>
        </p:sp>
        <p:sp>
          <p:nvSpPr>
            <p:cNvPr id="146" name="Shape 146"/>
            <p:cNvSpPr/>
            <p:nvPr/>
          </p:nvSpPr>
          <p:spPr>
            <a:xfrm>
              <a:off x="5065855" y="1778256"/>
              <a:ext cx="741377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2400"/>
              </a:pPr>
            </a:p>
          </p:txBody>
        </p:sp>
      </p:grpSp>
      <p:grpSp>
        <p:nvGrpSpPr>
          <p:cNvPr id="170" name="Group 170"/>
          <p:cNvGrpSpPr/>
          <p:nvPr/>
        </p:nvGrpSpPr>
        <p:grpSpPr>
          <a:xfrm>
            <a:off x="453468" y="3035104"/>
            <a:ext cx="12476701" cy="2073810"/>
            <a:chOff x="0" y="0"/>
            <a:chExt cx="12476699" cy="2073809"/>
          </a:xfrm>
        </p:grpSpPr>
        <p:sp>
          <p:nvSpPr>
            <p:cNvPr id="148" name="Shape 148"/>
            <p:cNvSpPr/>
            <p:nvPr/>
          </p:nvSpPr>
          <p:spPr>
            <a:xfrm>
              <a:off x="10769696" y="1680109"/>
              <a:ext cx="24640" cy="1"/>
            </a:xfrm>
            <a:prstGeom prst="line">
              <a:avLst/>
            </a:prstGeom>
            <a:noFill/>
            <a:ln w="38100" cap="flat">
              <a:solidFill>
                <a:srgbClr val="0433FF"/>
              </a:solidFill>
              <a:prstDash val="solid"/>
              <a:miter lim="400000"/>
              <a:headEnd type="oval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/>
              </a:pPr>
            </a:p>
          </p:txBody>
        </p:sp>
        <p:sp>
          <p:nvSpPr>
            <p:cNvPr id="149" name="Shape 149"/>
            <p:cNvSpPr/>
            <p:nvPr/>
          </p:nvSpPr>
          <p:spPr>
            <a:xfrm>
              <a:off x="10896696" y="1210209"/>
              <a:ext cx="24640" cy="1"/>
            </a:xfrm>
            <a:prstGeom prst="line">
              <a:avLst/>
            </a:prstGeom>
            <a:noFill/>
            <a:ln w="38100" cap="flat">
              <a:solidFill>
                <a:srgbClr val="0433FF"/>
              </a:solidFill>
              <a:prstDash val="solid"/>
              <a:miter lim="400000"/>
              <a:headEnd type="oval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/>
              </a:pPr>
            </a:p>
          </p:txBody>
        </p:sp>
        <p:sp>
          <p:nvSpPr>
            <p:cNvPr id="150" name="Shape 150"/>
            <p:cNvSpPr/>
            <p:nvPr/>
          </p:nvSpPr>
          <p:spPr>
            <a:xfrm>
              <a:off x="10896696" y="740309"/>
              <a:ext cx="24640" cy="1"/>
            </a:xfrm>
            <a:prstGeom prst="line">
              <a:avLst/>
            </a:prstGeom>
            <a:noFill/>
            <a:ln w="38100" cap="flat">
              <a:solidFill>
                <a:srgbClr val="0433FF"/>
              </a:solidFill>
              <a:prstDash val="solid"/>
              <a:miter lim="400000"/>
              <a:headEnd type="oval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/>
              </a:pPr>
            </a:p>
          </p:txBody>
        </p:sp>
        <p:sp>
          <p:nvSpPr>
            <p:cNvPr id="151" name="Shape 151"/>
            <p:cNvSpPr/>
            <p:nvPr/>
          </p:nvSpPr>
          <p:spPr>
            <a:xfrm>
              <a:off x="11887296" y="930809"/>
              <a:ext cx="24640" cy="1"/>
            </a:xfrm>
            <a:prstGeom prst="line">
              <a:avLst/>
            </a:prstGeom>
            <a:noFill/>
            <a:ln w="38100" cap="flat">
              <a:solidFill>
                <a:srgbClr val="0433FF"/>
              </a:solidFill>
              <a:prstDash val="solid"/>
              <a:miter lim="400000"/>
              <a:headEnd type="oval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/>
              </a:pPr>
            </a:p>
          </p:txBody>
        </p:sp>
        <p:grpSp>
          <p:nvGrpSpPr>
            <p:cNvPr id="169" name="Group 169"/>
            <p:cNvGrpSpPr/>
            <p:nvPr/>
          </p:nvGrpSpPr>
          <p:grpSpPr>
            <a:xfrm>
              <a:off x="-1" y="0"/>
              <a:ext cx="12476701" cy="2073810"/>
              <a:chOff x="0" y="0"/>
              <a:chExt cx="12476699" cy="2073809"/>
            </a:xfrm>
          </p:grpSpPr>
          <p:grpSp>
            <p:nvGrpSpPr>
              <p:cNvPr id="156" name="Group 156"/>
              <p:cNvGrpSpPr/>
              <p:nvPr/>
            </p:nvGrpSpPr>
            <p:grpSpPr>
              <a:xfrm>
                <a:off x="-1" y="0"/>
                <a:ext cx="10588926" cy="990609"/>
                <a:chOff x="0" y="0"/>
                <a:chExt cx="10588924" cy="990608"/>
              </a:xfrm>
            </p:grpSpPr>
            <p:pic>
              <p:nvPicPr>
                <p:cNvPr id="152" name="pasted-image.png"/>
                <p:cNvPicPr/>
                <p:nvPr/>
              </p:nvPicPr>
              <p:blipFill>
                <a:blip r:embed="rId5">
                  <a:extLst/>
                </a:blip>
                <a:stretch>
                  <a:fillRect/>
                </a:stretch>
              </p:blipFill>
              <p:spPr>
                <a:xfrm>
                  <a:off x="9048229" y="551983"/>
                  <a:ext cx="512539" cy="39380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grpSp>
              <p:nvGrpSpPr>
                <p:cNvPr id="155" name="Group 155"/>
                <p:cNvGrpSpPr/>
                <p:nvPr/>
              </p:nvGrpSpPr>
              <p:grpSpPr>
                <a:xfrm>
                  <a:off x="-1" y="0"/>
                  <a:ext cx="10588926" cy="990609"/>
                  <a:chOff x="0" y="0"/>
                  <a:chExt cx="10588924" cy="990608"/>
                </a:xfrm>
              </p:grpSpPr>
              <p:sp>
                <p:nvSpPr>
                  <p:cNvPr id="153" name="Shape 153"/>
                  <p:cNvSpPr/>
                  <p:nvPr/>
                </p:nvSpPr>
                <p:spPr>
                  <a:xfrm>
                    <a:off x="0" y="0"/>
                    <a:ext cx="10588925" cy="990609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val="1"/>
                    </a:ext>
                  </a:extLst>
                </p:spPr>
                <p:txBody>
                  <a:bodyPr wrap="none" lIns="0" tIns="0" rIns="0" bIns="0" numCol="1" anchor="t">
                    <a:spAutoFit/>
                  </a:bodyPr>
                  <a:lstStyle/>
                  <a:p>
                    <a:pPr lvl="0" marL="271638" indent="-271638" algn="l">
                      <a:spcBef>
                        <a:spcPts val="1800"/>
                      </a:spcBef>
                      <a:buSzPct val="75000"/>
                      <a:buChar char="•"/>
                      <a:defRPr sz="1800"/>
                    </a:pPr>
                    <a:r>
                      <a:rPr sz="2200"/>
                      <a:t>Induced by sheets — FMM summation over kernel 1/z, </a:t>
                    </a:r>
                    <a:r>
                      <a:rPr b="1" sz="2200">
                        <a:latin typeface="Helvetica"/>
                        <a:ea typeface="Helvetica"/>
                        <a:cs typeface="Helvetica"/>
                        <a:sym typeface="Helvetica"/>
                      </a:rPr>
                      <a:t>NK</a:t>
                    </a:r>
                    <a:r>
                      <a:rPr sz="2200"/>
                      <a:t> points self-interaction</a:t>
                    </a:r>
                    <a:endParaRPr sz="2200"/>
                  </a:p>
                  <a:p>
                    <a:pPr lvl="8" algn="l">
                      <a:spcBef>
                        <a:spcPts val="1800"/>
                      </a:spcBef>
                      <a:defRPr sz="1800"/>
                    </a:pPr>
                    <a:r>
                      <a:rPr sz="2200"/>
                      <a:t>    </a:t>
                    </a:r>
                    <a:r>
                      <a:rPr b="1" sz="2200">
                        <a:solidFill>
                          <a:srgbClr val="FF2600"/>
                        </a:solidFill>
                        <a:latin typeface="Helvetica"/>
                        <a:ea typeface="Helvetica"/>
                        <a:cs typeface="Helvetica"/>
                        <a:sym typeface="Helvetica"/>
                      </a:rPr>
                      <a:t>O(N^2K^2) </a:t>
                    </a:r>
                    <a:r>
                      <a:rPr b="1" sz="2200">
                        <a:latin typeface="Helvetica"/>
                        <a:ea typeface="Helvetica"/>
                        <a:cs typeface="Helvetica"/>
                        <a:sym typeface="Helvetica"/>
                      </a:rPr>
                      <a:t>(direct)</a:t>
                    </a:r>
                    <a:r>
                      <a:rPr b="1" sz="2200">
                        <a:solidFill>
                          <a:srgbClr val="FF2600"/>
                        </a:solidFill>
                        <a:latin typeface="Helvetica"/>
                        <a:ea typeface="Helvetica"/>
                        <a:cs typeface="Helvetica"/>
                        <a:sym typeface="Helvetica"/>
                      </a:rPr>
                      <a:t>                   </a:t>
                    </a:r>
                    <a:r>
                      <a:rPr sz="2200"/>
                      <a:t> </a:t>
                    </a:r>
                    <a:r>
                      <a:rPr b="1" sz="2200">
                        <a:solidFill>
                          <a:srgbClr val="FF2600"/>
                        </a:solidFill>
                        <a:latin typeface="Helvetica"/>
                        <a:ea typeface="Helvetica"/>
                        <a:cs typeface="Helvetica"/>
                        <a:sym typeface="Helvetica"/>
                      </a:rPr>
                      <a:t>O(NK*logNK) </a:t>
                    </a:r>
                    <a:r>
                      <a:rPr b="1" sz="2200">
                        <a:latin typeface="Helvetica"/>
                        <a:ea typeface="Helvetica"/>
                        <a:cs typeface="Helvetica"/>
                        <a:sym typeface="Helvetica"/>
                      </a:rPr>
                      <a:t>(FMM)</a:t>
                    </a:r>
                  </a:p>
                </p:txBody>
              </p:sp>
              <p:sp>
                <p:nvSpPr>
                  <p:cNvPr id="154" name="Shape 154"/>
                  <p:cNvSpPr/>
                  <p:nvPr/>
                </p:nvSpPr>
                <p:spPr>
                  <a:xfrm flipV="1">
                    <a:off x="5088528" y="792885"/>
                    <a:ext cx="741377" cy="1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000000"/>
                    </a:solidFill>
                    <a:prstDash val="solid"/>
                    <a:miter lim="400000"/>
                    <a:tailEnd type="triangle" w="med" len="med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lvl="0">
                      <a:defRPr sz="2400"/>
                    </a:pPr>
                  </a:p>
                </p:txBody>
              </p:sp>
            </p:grpSp>
          </p:grpSp>
          <p:grpSp>
            <p:nvGrpSpPr>
              <p:cNvPr id="168" name="Group 168"/>
              <p:cNvGrpSpPr/>
              <p:nvPr/>
            </p:nvGrpSpPr>
            <p:grpSpPr>
              <a:xfrm>
                <a:off x="9795831" y="475883"/>
                <a:ext cx="2680869" cy="1597927"/>
                <a:chOff x="0" y="0"/>
                <a:chExt cx="2680868" cy="1597925"/>
              </a:xfrm>
            </p:grpSpPr>
            <p:grpSp>
              <p:nvGrpSpPr>
                <p:cNvPr id="160" name="Group 160"/>
                <p:cNvGrpSpPr/>
                <p:nvPr/>
              </p:nvGrpSpPr>
              <p:grpSpPr>
                <a:xfrm>
                  <a:off x="0" y="-1"/>
                  <a:ext cx="2680869" cy="1596676"/>
                  <a:chOff x="0" y="0"/>
                  <a:chExt cx="2680868" cy="1596674"/>
                </a:xfrm>
              </p:grpSpPr>
              <p:sp>
                <p:nvSpPr>
                  <p:cNvPr id="157" name="Shape 157"/>
                  <p:cNvSpPr/>
                  <p:nvPr/>
                </p:nvSpPr>
                <p:spPr>
                  <a:xfrm>
                    <a:off x="0" y="-1"/>
                    <a:ext cx="2548111" cy="491062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0316" fill="norm" stroke="1" extrusionOk="0">
                        <a:moveTo>
                          <a:pt x="0" y="13966"/>
                        </a:moveTo>
                        <a:cubicBezTo>
                          <a:pt x="829" y="5581"/>
                          <a:pt x="2553" y="182"/>
                          <a:pt x="4460" y="4"/>
                        </a:cubicBezTo>
                        <a:cubicBezTo>
                          <a:pt x="6644" y="-200"/>
                          <a:pt x="8500" y="6353"/>
                          <a:pt x="10391" y="11582"/>
                        </a:cubicBezTo>
                        <a:cubicBezTo>
                          <a:pt x="12415" y="17183"/>
                          <a:pt x="14660" y="21400"/>
                          <a:pt x="16968" y="20068"/>
                        </a:cubicBezTo>
                        <a:cubicBezTo>
                          <a:pt x="18784" y="19020"/>
                          <a:pt x="20445" y="14564"/>
                          <a:pt x="21600" y="7645"/>
                        </a:cubicBezTo>
                      </a:path>
                    </a:pathLst>
                  </a:custGeom>
                  <a:noFill/>
                  <a:ln w="25400" cap="flat">
                    <a:solidFill>
                      <a:srgbClr val="0433FF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 lvl="0">
                      <a:defRPr sz="2400"/>
                    </a:pPr>
                  </a:p>
                </p:txBody>
              </p:sp>
              <p:sp>
                <p:nvSpPr>
                  <p:cNvPr id="158" name="Shape 158"/>
                  <p:cNvSpPr/>
                  <p:nvPr/>
                </p:nvSpPr>
                <p:spPr>
                  <a:xfrm>
                    <a:off x="76249" y="552806"/>
                    <a:ext cx="2548111" cy="491062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0316" fill="norm" stroke="1" extrusionOk="0">
                        <a:moveTo>
                          <a:pt x="0" y="13966"/>
                        </a:moveTo>
                        <a:cubicBezTo>
                          <a:pt x="829" y="5581"/>
                          <a:pt x="2553" y="182"/>
                          <a:pt x="4460" y="4"/>
                        </a:cubicBezTo>
                        <a:cubicBezTo>
                          <a:pt x="6644" y="-200"/>
                          <a:pt x="8500" y="6353"/>
                          <a:pt x="10391" y="11582"/>
                        </a:cubicBezTo>
                        <a:cubicBezTo>
                          <a:pt x="12415" y="17183"/>
                          <a:pt x="14660" y="21400"/>
                          <a:pt x="16968" y="20068"/>
                        </a:cubicBezTo>
                        <a:cubicBezTo>
                          <a:pt x="18784" y="19020"/>
                          <a:pt x="20445" y="14564"/>
                          <a:pt x="21600" y="7645"/>
                        </a:cubicBezTo>
                      </a:path>
                    </a:pathLst>
                  </a:custGeom>
                  <a:noFill/>
                  <a:ln w="25400" cap="flat">
                    <a:solidFill>
                      <a:srgbClr val="0433FF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 lvl="0">
                      <a:defRPr sz="2400"/>
                    </a:pPr>
                  </a:p>
                </p:txBody>
              </p:sp>
              <p:sp>
                <p:nvSpPr>
                  <p:cNvPr id="159" name="Shape 159"/>
                  <p:cNvSpPr/>
                  <p:nvPr/>
                </p:nvSpPr>
                <p:spPr>
                  <a:xfrm>
                    <a:off x="132757" y="1105613"/>
                    <a:ext cx="2548112" cy="491062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0316" fill="norm" stroke="1" extrusionOk="0">
                        <a:moveTo>
                          <a:pt x="0" y="13966"/>
                        </a:moveTo>
                        <a:cubicBezTo>
                          <a:pt x="829" y="5581"/>
                          <a:pt x="2553" y="182"/>
                          <a:pt x="4460" y="4"/>
                        </a:cubicBezTo>
                        <a:cubicBezTo>
                          <a:pt x="6644" y="-200"/>
                          <a:pt x="8500" y="6353"/>
                          <a:pt x="10391" y="11582"/>
                        </a:cubicBezTo>
                        <a:cubicBezTo>
                          <a:pt x="12415" y="17183"/>
                          <a:pt x="14660" y="21400"/>
                          <a:pt x="16968" y="20068"/>
                        </a:cubicBezTo>
                        <a:cubicBezTo>
                          <a:pt x="18784" y="19020"/>
                          <a:pt x="20445" y="14564"/>
                          <a:pt x="21600" y="7645"/>
                        </a:cubicBezTo>
                      </a:path>
                    </a:pathLst>
                  </a:custGeom>
                  <a:noFill/>
                  <a:ln w="25400" cap="flat">
                    <a:solidFill>
                      <a:srgbClr val="0433FF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 lvl="0">
                      <a:defRPr sz="2400"/>
                    </a:pPr>
                  </a:p>
                </p:txBody>
              </p:sp>
            </p:grpSp>
            <p:sp>
              <p:nvSpPr>
                <p:cNvPr id="161" name="Shape 161"/>
                <p:cNvSpPr/>
                <p:nvPr/>
              </p:nvSpPr>
              <p:spPr>
                <a:xfrm>
                  <a:off x="1685065" y="1026425"/>
                  <a:ext cx="24640" cy="1"/>
                </a:xfrm>
                <a:prstGeom prst="line">
                  <a:avLst/>
                </a:prstGeom>
                <a:noFill/>
                <a:ln w="38100" cap="flat">
                  <a:solidFill>
                    <a:srgbClr val="FF2600"/>
                  </a:solidFill>
                  <a:prstDash val="solid"/>
                  <a:miter lim="400000"/>
                  <a:headEnd type="oval" w="med" len="med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>
                    <a:defRPr sz="2400"/>
                  </a:pPr>
                </a:p>
              </p:txBody>
            </p:sp>
            <p:sp>
              <p:nvSpPr>
                <p:cNvPr id="162" name="Shape 162"/>
                <p:cNvSpPr/>
                <p:nvPr/>
              </p:nvSpPr>
              <p:spPr>
                <a:xfrm>
                  <a:off x="2053365" y="1597925"/>
                  <a:ext cx="24640" cy="1"/>
                </a:xfrm>
                <a:prstGeom prst="line">
                  <a:avLst/>
                </a:prstGeom>
                <a:noFill/>
                <a:ln w="38100" cap="flat">
                  <a:solidFill>
                    <a:srgbClr val="0433FF"/>
                  </a:solidFill>
                  <a:prstDash val="solid"/>
                  <a:miter lim="400000"/>
                  <a:headEnd type="oval" w="med" len="med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>
                    <a:defRPr sz="2400"/>
                  </a:pPr>
                </a:p>
              </p:txBody>
            </p:sp>
            <p:sp>
              <p:nvSpPr>
                <p:cNvPr id="163" name="Shape 163"/>
                <p:cNvSpPr/>
                <p:nvPr/>
              </p:nvSpPr>
              <p:spPr>
                <a:xfrm flipV="1">
                  <a:off x="1113456" y="1066969"/>
                  <a:ext cx="504756" cy="98116"/>
                </a:xfrm>
                <a:prstGeom prst="line">
                  <a:avLst/>
                </a:prstGeom>
                <a:noFill/>
                <a:ln w="25400" cap="flat">
                  <a:solidFill>
                    <a:srgbClr val="0433FF"/>
                  </a:solidFill>
                  <a:prstDash val="solid"/>
                  <a:miter lim="400000"/>
                  <a:tailEnd type="triangle" w="med" len="med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>
                    <a:defRPr sz="2400"/>
                  </a:pPr>
                </a:p>
              </p:txBody>
            </p:sp>
            <p:sp>
              <p:nvSpPr>
                <p:cNvPr id="164" name="Shape 164"/>
                <p:cNvSpPr/>
                <p:nvPr/>
              </p:nvSpPr>
              <p:spPr>
                <a:xfrm flipH="1">
                  <a:off x="1810769" y="522951"/>
                  <a:ext cx="287538" cy="426293"/>
                </a:xfrm>
                <a:prstGeom prst="line">
                  <a:avLst/>
                </a:prstGeom>
                <a:noFill/>
                <a:ln w="25400" cap="flat">
                  <a:solidFill>
                    <a:srgbClr val="0433FF"/>
                  </a:solidFill>
                  <a:prstDash val="solid"/>
                  <a:miter lim="400000"/>
                  <a:tailEnd type="triangle" w="med" len="med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>
                    <a:defRPr sz="2400"/>
                  </a:pPr>
                </a:p>
              </p:txBody>
            </p:sp>
            <p:sp>
              <p:nvSpPr>
                <p:cNvPr id="165" name="Shape 165"/>
                <p:cNvSpPr/>
                <p:nvPr/>
              </p:nvSpPr>
              <p:spPr>
                <a:xfrm flipH="1" flipV="1">
                  <a:off x="1772669" y="1094451"/>
                  <a:ext cx="287539" cy="426293"/>
                </a:xfrm>
                <a:prstGeom prst="line">
                  <a:avLst/>
                </a:prstGeom>
                <a:noFill/>
                <a:ln w="25400" cap="flat">
                  <a:solidFill>
                    <a:srgbClr val="0433FF"/>
                  </a:solidFill>
                  <a:prstDash val="solid"/>
                  <a:miter lim="400000"/>
                  <a:tailEnd type="triangle" w="med" len="med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>
                    <a:defRPr sz="2400"/>
                  </a:pPr>
                </a:p>
              </p:txBody>
            </p:sp>
            <p:sp>
              <p:nvSpPr>
                <p:cNvPr id="166" name="Shape 166"/>
                <p:cNvSpPr/>
                <p:nvPr/>
              </p:nvSpPr>
              <p:spPr>
                <a:xfrm>
                  <a:off x="1252641" y="328770"/>
                  <a:ext cx="461543" cy="569957"/>
                </a:xfrm>
                <a:prstGeom prst="line">
                  <a:avLst/>
                </a:prstGeom>
                <a:noFill/>
                <a:ln w="25400" cap="flat">
                  <a:solidFill>
                    <a:srgbClr val="0433FF"/>
                  </a:solidFill>
                  <a:prstDash val="solid"/>
                  <a:miter lim="400000"/>
                  <a:tailEnd type="triangle" w="med" len="med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>
                    <a:defRPr sz="2400"/>
                  </a:pPr>
                </a:p>
              </p:txBody>
            </p:sp>
            <p:sp>
              <p:nvSpPr>
                <p:cNvPr id="167" name="Shape 167"/>
                <p:cNvSpPr/>
                <p:nvPr/>
              </p:nvSpPr>
              <p:spPr>
                <a:xfrm>
                  <a:off x="1243780" y="726161"/>
                  <a:ext cx="449732" cy="249291"/>
                </a:xfrm>
                <a:prstGeom prst="line">
                  <a:avLst/>
                </a:prstGeom>
                <a:noFill/>
                <a:ln w="25400" cap="flat">
                  <a:solidFill>
                    <a:srgbClr val="0433FF"/>
                  </a:solidFill>
                  <a:prstDash val="solid"/>
                  <a:miter lim="400000"/>
                  <a:tailEnd type="triangle" w="med" len="med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>
                    <a:defRPr sz="2400"/>
                  </a:pPr>
                </a:p>
              </p:txBody>
            </p:sp>
          </p:grpSp>
        </p:grpSp>
      </p:grpSp>
      <p:sp>
        <p:nvSpPr>
          <p:cNvPr id="171" name="Shape 171"/>
          <p:cNvSpPr/>
          <p:nvPr/>
        </p:nvSpPr>
        <p:spPr>
          <a:xfrm>
            <a:off x="10325549" y="4063794"/>
            <a:ext cx="2548111" cy="4910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316" fill="norm" stroke="1" extrusionOk="0">
                <a:moveTo>
                  <a:pt x="0" y="13966"/>
                </a:moveTo>
                <a:cubicBezTo>
                  <a:pt x="829" y="5581"/>
                  <a:pt x="2553" y="182"/>
                  <a:pt x="4460" y="4"/>
                </a:cubicBezTo>
                <a:cubicBezTo>
                  <a:pt x="6644" y="-200"/>
                  <a:pt x="8500" y="6353"/>
                  <a:pt x="10391" y="11582"/>
                </a:cubicBezTo>
                <a:cubicBezTo>
                  <a:pt x="12415" y="17183"/>
                  <a:pt x="14660" y="21400"/>
                  <a:pt x="16968" y="20068"/>
                </a:cubicBezTo>
                <a:cubicBezTo>
                  <a:pt x="18784" y="19020"/>
                  <a:pt x="20445" y="14564"/>
                  <a:pt x="21600" y="7645"/>
                </a:cubicBezTo>
              </a:path>
            </a:pathLst>
          </a:custGeom>
          <a:ln w="25400">
            <a:solidFill>
              <a:srgbClr val="FF2600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2400"/>
            </a:pPr>
          </a:p>
        </p:txBody>
      </p:sp>
      <p:grpSp>
        <p:nvGrpSpPr>
          <p:cNvPr id="178" name="Group 178"/>
          <p:cNvGrpSpPr/>
          <p:nvPr/>
        </p:nvGrpSpPr>
        <p:grpSpPr>
          <a:xfrm>
            <a:off x="10363649" y="6478070"/>
            <a:ext cx="2548111" cy="619969"/>
            <a:chOff x="0" y="0"/>
            <a:chExt cx="2548110" cy="619967"/>
          </a:xfrm>
        </p:grpSpPr>
        <p:sp>
          <p:nvSpPr>
            <p:cNvPr id="172" name="Shape 172"/>
            <p:cNvSpPr/>
            <p:nvPr/>
          </p:nvSpPr>
          <p:spPr>
            <a:xfrm>
              <a:off x="1570716" y="91342"/>
              <a:ext cx="24640" cy="1"/>
            </a:xfrm>
            <a:prstGeom prst="line">
              <a:avLst/>
            </a:prstGeom>
            <a:noFill/>
            <a:ln w="38100" cap="flat">
              <a:solidFill>
                <a:srgbClr val="0433FF"/>
              </a:solidFill>
              <a:prstDash val="solid"/>
              <a:miter lim="400000"/>
              <a:headEnd type="oval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/>
              </a:pPr>
            </a:p>
          </p:txBody>
        </p:sp>
        <p:sp>
          <p:nvSpPr>
            <p:cNvPr id="173" name="Shape 173"/>
            <p:cNvSpPr/>
            <p:nvPr/>
          </p:nvSpPr>
          <p:spPr>
            <a:xfrm>
              <a:off x="2078716" y="573942"/>
              <a:ext cx="24640" cy="1"/>
            </a:xfrm>
            <a:prstGeom prst="line">
              <a:avLst/>
            </a:prstGeom>
            <a:noFill/>
            <a:ln w="38100" cap="flat">
              <a:solidFill>
                <a:srgbClr val="FF2600"/>
              </a:solidFill>
              <a:prstDash val="solid"/>
              <a:miter lim="400000"/>
              <a:headEnd type="oval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/>
              </a:pPr>
            </a:p>
          </p:txBody>
        </p:sp>
        <p:grpSp>
          <p:nvGrpSpPr>
            <p:cNvPr id="177" name="Group 177"/>
            <p:cNvGrpSpPr/>
            <p:nvPr/>
          </p:nvGrpSpPr>
          <p:grpSpPr>
            <a:xfrm>
              <a:off x="0" y="0"/>
              <a:ext cx="2548111" cy="619968"/>
              <a:chOff x="0" y="0"/>
              <a:chExt cx="2548110" cy="619967"/>
            </a:xfrm>
          </p:grpSpPr>
          <p:sp>
            <p:nvSpPr>
              <p:cNvPr id="174" name="Shape 174"/>
              <p:cNvSpPr/>
              <p:nvPr/>
            </p:nvSpPr>
            <p:spPr>
              <a:xfrm flipV="1">
                <a:off x="795706" y="0"/>
                <a:ext cx="1341253" cy="251297"/>
              </a:xfrm>
              <a:prstGeom prst="line">
                <a:avLst/>
              </a:prstGeom>
              <a:noFill/>
              <a:ln w="63500" cap="flat">
                <a:solidFill>
                  <a:srgbClr val="000000"/>
                </a:solidFill>
                <a:prstDash val="solid"/>
                <a:miter lim="400000"/>
                <a:headEnd type="oval" w="med" len="med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/>
                </a:pPr>
              </a:p>
            </p:txBody>
          </p:sp>
          <p:sp>
            <p:nvSpPr>
              <p:cNvPr id="175" name="Shape 175"/>
              <p:cNvSpPr/>
              <p:nvPr/>
            </p:nvSpPr>
            <p:spPr>
              <a:xfrm>
                <a:off x="0" y="128907"/>
                <a:ext cx="2548111" cy="4910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0316" fill="norm" stroke="1" extrusionOk="0">
                    <a:moveTo>
                      <a:pt x="0" y="13966"/>
                    </a:moveTo>
                    <a:cubicBezTo>
                      <a:pt x="829" y="5581"/>
                      <a:pt x="2553" y="182"/>
                      <a:pt x="4460" y="4"/>
                    </a:cubicBezTo>
                    <a:cubicBezTo>
                      <a:pt x="6644" y="-200"/>
                      <a:pt x="8500" y="6353"/>
                      <a:pt x="10391" y="11582"/>
                    </a:cubicBezTo>
                    <a:cubicBezTo>
                      <a:pt x="12415" y="17183"/>
                      <a:pt x="14660" y="21400"/>
                      <a:pt x="16968" y="20068"/>
                    </a:cubicBezTo>
                    <a:cubicBezTo>
                      <a:pt x="18784" y="19020"/>
                      <a:pt x="20445" y="14564"/>
                      <a:pt x="21600" y="7645"/>
                    </a:cubicBezTo>
                  </a:path>
                </a:pathLst>
              </a:custGeom>
              <a:noFill/>
              <a:ln w="25400" cap="flat">
                <a:solidFill>
                  <a:srgbClr val="FF2600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/>
                </a:pPr>
              </a:p>
            </p:txBody>
          </p:sp>
          <p:sp>
            <p:nvSpPr>
              <p:cNvPr id="176" name="Shape 176"/>
              <p:cNvSpPr/>
              <p:nvPr/>
            </p:nvSpPr>
            <p:spPr>
              <a:xfrm>
                <a:off x="1706046" y="155817"/>
                <a:ext cx="369887" cy="357195"/>
              </a:xfrm>
              <a:prstGeom prst="line">
                <a:avLst/>
              </a:prstGeom>
              <a:noFill/>
              <a:ln w="25400" cap="flat">
                <a:solidFill>
                  <a:srgbClr val="0433FF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/>
                </a:pPr>
              </a:p>
            </p:txBody>
          </p:sp>
        </p:grpSp>
      </p:grpSp>
    </p:spTree>
  </p:cSld>
  <p:clrMapOvr>
    <a:masterClrMapping/>
  </p:clrMapOvr>
  <p:transition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ntr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nodeType="clickEffect" presetClass="entr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nodeType="clickEffect" presetClass="entr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nodeType="clickEffect" presetClass="entr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nodeType="clickEffect" presetClass="entr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nodeType="clickEffect" presetClass="entr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nodeType="clickEffect" presetClass="entr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nodeType="clickEffect" presetClass="entr" presetSubtype="0" presetID="1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nodeType="clickEffect" presetClass="entr" presetSubtype="0" presetID="1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29" grpId="9"/>
      <p:bldP build="whole" bldLvl="1" animBg="1" rev="0" advAuto="0" spid="125" grpId="2"/>
      <p:bldP build="whole" bldLvl="1" animBg="1" rev="0" advAuto="0" spid="137" grpId="1"/>
      <p:bldP build="whole" bldLvl="1" animBg="1" rev="0" advAuto="0" spid="144" grpId="5"/>
      <p:bldP build="whole" bldLvl="1" animBg="1" rev="0" advAuto="0" spid="171" grpId="6"/>
      <p:bldP build="whole" bldLvl="1" animBg="1" rev="0" advAuto="0" spid="147" grpId="7"/>
      <p:bldP build="whole" bldLvl="1" animBg="1" rev="0" advAuto="0" spid="170" grpId="4"/>
      <p:bldP build="whole" bldLvl="1" animBg="1" rev="0" advAuto="0" spid="178" grpId="8"/>
      <p:bldP build="whole" bldLvl="1" animBg="1" rev="0" advAuto="0" spid="119" grpId="3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/>
          <p:nvPr>
            <p:ph type="sldNum" sz="quarter" idx="2"/>
          </p:nvPr>
        </p:nvSpPr>
        <p:spPr>
          <a:xfrm>
            <a:off x="6375349" y="9251950"/>
            <a:ext cx="241402" cy="381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/>
            <a:fld id="{86CB4B4D-7CA3-9044-876B-883B54F8677D}" type="slidenum"/>
          </a:p>
        </p:txBody>
      </p:sp>
      <p:sp>
        <p:nvSpPr>
          <p:cNvPr id="181" name="Shape 181"/>
          <p:cNvSpPr/>
          <p:nvPr/>
        </p:nvSpPr>
        <p:spPr>
          <a:xfrm>
            <a:off x="252752" y="123652"/>
            <a:ext cx="1144719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b="0" sz="1800"/>
            </a:pPr>
            <a:r>
              <a:rPr b="1" sz="3600"/>
              <a:t>Parallelize vortex sheets self-interaction corrections</a:t>
            </a:r>
          </a:p>
        </p:txBody>
      </p:sp>
      <p:grpSp>
        <p:nvGrpSpPr>
          <p:cNvPr id="184" name="Group 184"/>
          <p:cNvGrpSpPr/>
          <p:nvPr/>
        </p:nvGrpSpPr>
        <p:grpSpPr>
          <a:xfrm>
            <a:off x="1905965" y="5562320"/>
            <a:ext cx="9213498" cy="3302001"/>
            <a:chOff x="0" y="0"/>
            <a:chExt cx="9213497" cy="3302000"/>
          </a:xfrm>
        </p:grpSpPr>
        <p:pic>
          <p:nvPicPr>
            <p:cNvPr id="182" name="FreeSmthWeak.png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439782" y="0"/>
              <a:ext cx="3773716" cy="3302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83" name="FreeSmthStrong.png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3773715" cy="33020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85" name="Shape 185"/>
          <p:cNvSpPr/>
          <p:nvPr/>
        </p:nvSpPr>
        <p:spPr>
          <a:xfrm>
            <a:off x="269610" y="984039"/>
            <a:ext cx="12470696" cy="8382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0" marL="345722" indent="-345722" algn="l">
              <a:spcBef>
                <a:spcPts val="600"/>
              </a:spcBef>
              <a:buSzPct val="75000"/>
              <a:buChar char="•"/>
              <a:defRPr sz="1800"/>
            </a:pPr>
            <a:r>
              <a:rPr sz="2400"/>
              <a:t>Generate </a:t>
            </a:r>
            <a:r>
              <a:rPr b="1" sz="2400">
                <a:latin typeface="Helvetica"/>
                <a:ea typeface="Helvetica"/>
                <a:cs typeface="Helvetica"/>
                <a:sym typeface="Helvetica"/>
              </a:rPr>
              <a:t>N</a:t>
            </a:r>
            <a:r>
              <a:rPr sz="2400"/>
              <a:t> fake vortex sheets in Matlab, implement OpenMP with C++, compiled into Matlab mex functions. </a:t>
            </a:r>
            <a:r>
              <a:rPr b="1" sz="2400">
                <a:latin typeface="Helvetica"/>
                <a:ea typeface="Helvetica"/>
                <a:cs typeface="Helvetica"/>
                <a:sym typeface="Helvetica"/>
              </a:rPr>
              <a:t>K=1,000 </a:t>
            </a:r>
            <a:r>
              <a:rPr sz="2400"/>
              <a:t>points on each sheet, </a:t>
            </a:r>
          </a:p>
        </p:txBody>
      </p:sp>
      <p:grpSp>
        <p:nvGrpSpPr>
          <p:cNvPr id="195" name="Group 195"/>
          <p:cNvGrpSpPr/>
          <p:nvPr/>
        </p:nvGrpSpPr>
        <p:grpSpPr>
          <a:xfrm>
            <a:off x="4033789" y="2050200"/>
            <a:ext cx="7634906" cy="494054"/>
            <a:chOff x="0" y="0"/>
            <a:chExt cx="7634905" cy="494053"/>
          </a:xfrm>
        </p:grpSpPr>
        <p:sp>
          <p:nvSpPr>
            <p:cNvPr id="186" name="Shape 186"/>
            <p:cNvSpPr/>
            <p:nvPr/>
          </p:nvSpPr>
          <p:spPr>
            <a:xfrm>
              <a:off x="0" y="8819"/>
              <a:ext cx="1132460" cy="485235"/>
            </a:xfrm>
            <a:prstGeom prst="rect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87" name="Shape 187"/>
            <p:cNvSpPr/>
            <p:nvPr/>
          </p:nvSpPr>
          <p:spPr>
            <a:xfrm>
              <a:off x="1136581" y="8819"/>
              <a:ext cx="1132460" cy="485235"/>
            </a:xfrm>
            <a:prstGeom prst="rect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88" name="Shape 188"/>
            <p:cNvSpPr/>
            <p:nvPr/>
          </p:nvSpPr>
          <p:spPr>
            <a:xfrm>
              <a:off x="2279581" y="8819"/>
              <a:ext cx="1132460" cy="485235"/>
            </a:xfrm>
            <a:prstGeom prst="rect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89" name="Shape 189"/>
            <p:cNvSpPr/>
            <p:nvPr/>
          </p:nvSpPr>
          <p:spPr>
            <a:xfrm>
              <a:off x="3423423" y="8819"/>
              <a:ext cx="1132461" cy="485235"/>
            </a:xfrm>
            <a:prstGeom prst="rect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90" name="Shape 190"/>
            <p:cNvSpPr/>
            <p:nvPr/>
          </p:nvSpPr>
          <p:spPr>
            <a:xfrm>
              <a:off x="121488" y="60936"/>
              <a:ext cx="889484" cy="381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1800"/>
              </a:lvl1pPr>
            </a:lstStyle>
            <a:p>
              <a:pPr lvl="0"/>
              <a:r>
                <a:t>Sheet 1</a:t>
              </a:r>
            </a:p>
          </p:txBody>
        </p:sp>
        <p:sp>
          <p:nvSpPr>
            <p:cNvPr id="191" name="Shape 191"/>
            <p:cNvSpPr/>
            <p:nvPr/>
          </p:nvSpPr>
          <p:spPr>
            <a:xfrm>
              <a:off x="1261278" y="60936"/>
              <a:ext cx="889484" cy="381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1800"/>
              </a:lvl1pPr>
            </a:lstStyle>
            <a:p>
              <a:pPr lvl="0"/>
              <a:r>
                <a:t>Sheet 2</a:t>
              </a:r>
            </a:p>
          </p:txBody>
        </p:sp>
        <p:sp>
          <p:nvSpPr>
            <p:cNvPr id="192" name="Shape 192"/>
            <p:cNvSpPr/>
            <p:nvPr/>
          </p:nvSpPr>
          <p:spPr>
            <a:xfrm>
              <a:off x="2401490" y="60936"/>
              <a:ext cx="889484" cy="381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1800"/>
              </a:lvl1pPr>
            </a:lstStyle>
            <a:p>
              <a:pPr lvl="0"/>
              <a:r>
                <a:t>Sheet 3</a:t>
              </a:r>
            </a:p>
          </p:txBody>
        </p:sp>
        <p:sp>
          <p:nvSpPr>
            <p:cNvPr id="193" name="Shape 193"/>
            <p:cNvSpPr/>
            <p:nvPr/>
          </p:nvSpPr>
          <p:spPr>
            <a:xfrm>
              <a:off x="3525938" y="60936"/>
              <a:ext cx="927431" cy="381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1800"/>
              </a:lvl1pPr>
            </a:lstStyle>
            <a:p>
              <a:pPr lvl="0"/>
              <a:r>
                <a:t>Sheet N</a:t>
              </a:r>
            </a:p>
          </p:txBody>
        </p:sp>
        <p:sp>
          <p:nvSpPr>
            <p:cNvPr id="194" name="Shape 194"/>
            <p:cNvSpPr/>
            <p:nvPr/>
          </p:nvSpPr>
          <p:spPr>
            <a:xfrm>
              <a:off x="4990765" y="-1"/>
              <a:ext cx="2644141" cy="469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400"/>
              </a:lvl1pPr>
            </a:lstStyle>
            <a:p>
              <a:pPr lvl="0">
                <a:defRPr sz="1800"/>
              </a:pPr>
              <a:r>
                <a:rPr sz="2400"/>
                <a:t>Vortex sheets data</a:t>
              </a:r>
            </a:p>
          </p:txBody>
        </p:sp>
      </p:grpSp>
      <p:grpSp>
        <p:nvGrpSpPr>
          <p:cNvPr id="209" name="Group 209"/>
          <p:cNvGrpSpPr/>
          <p:nvPr/>
        </p:nvGrpSpPr>
        <p:grpSpPr>
          <a:xfrm>
            <a:off x="4030762" y="4100011"/>
            <a:ext cx="7986574" cy="1058565"/>
            <a:chOff x="0" y="0"/>
            <a:chExt cx="7986573" cy="1058564"/>
          </a:xfrm>
        </p:grpSpPr>
        <p:sp>
          <p:nvSpPr>
            <p:cNvPr id="196" name="Shape 196"/>
            <p:cNvSpPr/>
            <p:nvPr/>
          </p:nvSpPr>
          <p:spPr>
            <a:xfrm>
              <a:off x="18454" y="573330"/>
              <a:ext cx="1132460" cy="485235"/>
            </a:xfrm>
            <a:prstGeom prst="rect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97" name="Shape 197"/>
            <p:cNvSpPr/>
            <p:nvPr/>
          </p:nvSpPr>
          <p:spPr>
            <a:xfrm>
              <a:off x="1155035" y="573330"/>
              <a:ext cx="1132460" cy="485235"/>
            </a:xfrm>
            <a:prstGeom prst="rect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98" name="Shape 198"/>
            <p:cNvSpPr/>
            <p:nvPr/>
          </p:nvSpPr>
          <p:spPr>
            <a:xfrm>
              <a:off x="2298035" y="573330"/>
              <a:ext cx="1132460" cy="485235"/>
            </a:xfrm>
            <a:prstGeom prst="rect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99" name="Shape 199"/>
            <p:cNvSpPr/>
            <p:nvPr/>
          </p:nvSpPr>
          <p:spPr>
            <a:xfrm>
              <a:off x="3441877" y="573330"/>
              <a:ext cx="1132461" cy="485235"/>
            </a:xfrm>
            <a:prstGeom prst="rect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00" name="Shape 200"/>
            <p:cNvSpPr/>
            <p:nvPr/>
          </p:nvSpPr>
          <p:spPr>
            <a:xfrm>
              <a:off x="38329" y="625447"/>
              <a:ext cx="1092709" cy="381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1800"/>
              </a:lvl1pPr>
            </a:lstStyle>
            <a:p>
              <a:pPr lvl="0"/>
              <a:r>
                <a:t>Velocity 1</a:t>
              </a:r>
            </a:p>
          </p:txBody>
        </p:sp>
        <p:sp>
          <p:nvSpPr>
            <p:cNvPr id="201" name="Shape 201"/>
            <p:cNvSpPr/>
            <p:nvPr/>
          </p:nvSpPr>
          <p:spPr>
            <a:xfrm>
              <a:off x="1178120" y="625447"/>
              <a:ext cx="1092709" cy="381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1800"/>
              </a:lvl1pPr>
            </a:lstStyle>
            <a:p>
              <a:pPr lvl="0"/>
              <a:r>
                <a:t>Velocity 2</a:t>
              </a:r>
            </a:p>
          </p:txBody>
        </p:sp>
        <p:sp>
          <p:nvSpPr>
            <p:cNvPr id="202" name="Shape 202"/>
            <p:cNvSpPr/>
            <p:nvPr/>
          </p:nvSpPr>
          <p:spPr>
            <a:xfrm>
              <a:off x="2318332" y="625447"/>
              <a:ext cx="1092709" cy="381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1800"/>
              </a:lvl1pPr>
            </a:lstStyle>
            <a:p>
              <a:pPr lvl="0"/>
              <a:r>
                <a:t>Velocity 3</a:t>
              </a:r>
            </a:p>
          </p:txBody>
        </p:sp>
        <p:sp>
          <p:nvSpPr>
            <p:cNvPr id="203" name="Shape 203"/>
            <p:cNvSpPr/>
            <p:nvPr/>
          </p:nvSpPr>
          <p:spPr>
            <a:xfrm>
              <a:off x="3442779" y="625447"/>
              <a:ext cx="1130657" cy="381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1800"/>
              </a:lvl1pPr>
            </a:lstStyle>
            <a:p>
              <a:pPr lvl="0"/>
              <a:r>
                <a:t>Velocity N</a:t>
              </a:r>
            </a:p>
          </p:txBody>
        </p:sp>
        <p:sp>
          <p:nvSpPr>
            <p:cNvPr id="204" name="Shape 204"/>
            <p:cNvSpPr/>
            <p:nvPr/>
          </p:nvSpPr>
          <p:spPr>
            <a:xfrm>
              <a:off x="4919066" y="571225"/>
              <a:ext cx="3067508" cy="469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400"/>
              </a:lvl1pPr>
            </a:lstStyle>
            <a:p>
              <a:pPr lvl="0">
                <a:defRPr sz="1800"/>
              </a:pPr>
              <a:r>
                <a:rPr sz="2400"/>
                <a:t>Vortex sheets velocity</a:t>
              </a:r>
            </a:p>
          </p:txBody>
        </p:sp>
        <p:sp>
          <p:nvSpPr>
            <p:cNvPr id="205" name="Shape 205"/>
            <p:cNvSpPr/>
            <p:nvPr/>
          </p:nvSpPr>
          <p:spPr>
            <a:xfrm flipH="1">
              <a:off x="4280760" y="110392"/>
              <a:ext cx="369886" cy="357196"/>
            </a:xfrm>
            <a:prstGeom prst="line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/>
              </a:pPr>
            </a:p>
          </p:txBody>
        </p:sp>
        <p:sp>
          <p:nvSpPr>
            <p:cNvPr id="206" name="Shape 206"/>
            <p:cNvSpPr/>
            <p:nvPr/>
          </p:nvSpPr>
          <p:spPr>
            <a:xfrm>
              <a:off x="-1" y="84992"/>
              <a:ext cx="369887" cy="357196"/>
            </a:xfrm>
            <a:prstGeom prst="line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/>
              </a:pPr>
            </a:p>
          </p:txBody>
        </p:sp>
        <p:sp>
          <p:nvSpPr>
            <p:cNvPr id="207" name="Shape 207"/>
            <p:cNvSpPr/>
            <p:nvPr/>
          </p:nvSpPr>
          <p:spPr>
            <a:xfrm flipH="1">
              <a:off x="2994504" y="-1"/>
              <a:ext cx="241404" cy="454014"/>
            </a:xfrm>
            <a:prstGeom prst="line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/>
              </a:pPr>
            </a:p>
          </p:txBody>
        </p:sp>
        <p:sp>
          <p:nvSpPr>
            <p:cNvPr id="208" name="Shape 208"/>
            <p:cNvSpPr/>
            <p:nvPr/>
          </p:nvSpPr>
          <p:spPr>
            <a:xfrm>
              <a:off x="1465500" y="-1"/>
              <a:ext cx="241404" cy="454014"/>
            </a:xfrm>
            <a:prstGeom prst="line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/>
              </a:pPr>
            </a:p>
          </p:txBody>
        </p:sp>
      </p:grpSp>
      <p:grpSp>
        <p:nvGrpSpPr>
          <p:cNvPr id="218" name="Group 218"/>
          <p:cNvGrpSpPr/>
          <p:nvPr/>
        </p:nvGrpSpPr>
        <p:grpSpPr>
          <a:xfrm>
            <a:off x="3195520" y="2609084"/>
            <a:ext cx="6021385" cy="1435234"/>
            <a:chOff x="0" y="0"/>
            <a:chExt cx="6021384" cy="1435233"/>
          </a:xfrm>
        </p:grpSpPr>
        <p:sp>
          <p:nvSpPr>
            <p:cNvPr id="210" name="Shape 210"/>
            <p:cNvSpPr/>
            <p:nvPr/>
          </p:nvSpPr>
          <p:spPr>
            <a:xfrm>
              <a:off x="0" y="486220"/>
              <a:ext cx="829912" cy="942206"/>
            </a:xfrm>
            <a:prstGeom prst="rect">
              <a:avLst/>
            </a:prstGeom>
            <a:solidFill>
              <a:srgbClr val="DCDEE0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114300" dist="77281" dir="540000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/>
              </a:pPr>
              <a:r>
                <a:rPr sz="2600"/>
                <a:t>P1</a:t>
              </a:r>
              <a:endParaRPr sz="2600"/>
            </a:p>
            <a:p>
              <a:pPr lvl="0">
                <a:defRPr sz="1800"/>
              </a:pPr>
              <a:r>
                <a:rPr b="1" sz="1600">
                  <a:solidFill>
                    <a:srgbClr val="FF2600"/>
                  </a:solidFill>
                  <a:latin typeface="Helvetica"/>
                  <a:ea typeface="Helvetica"/>
                  <a:cs typeface="Helvetica"/>
                  <a:sym typeface="Helvetica"/>
                </a:rPr>
                <a:t>O(K^2)</a:t>
              </a:r>
            </a:p>
          </p:txBody>
        </p:sp>
        <p:sp>
          <p:nvSpPr>
            <p:cNvPr id="211" name="Shape 211"/>
            <p:cNvSpPr/>
            <p:nvPr/>
          </p:nvSpPr>
          <p:spPr>
            <a:xfrm>
              <a:off x="4806774" y="24578"/>
              <a:ext cx="369887" cy="357196"/>
            </a:xfrm>
            <a:prstGeom prst="line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/>
              </a:pPr>
            </a:p>
          </p:txBody>
        </p:sp>
        <p:sp>
          <p:nvSpPr>
            <p:cNvPr id="212" name="Shape 212"/>
            <p:cNvSpPr/>
            <p:nvPr/>
          </p:nvSpPr>
          <p:spPr>
            <a:xfrm>
              <a:off x="3772798" y="12699"/>
              <a:ext cx="241404" cy="454014"/>
            </a:xfrm>
            <a:prstGeom prst="line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/>
              </a:pPr>
            </a:p>
          </p:txBody>
        </p:sp>
        <p:sp>
          <p:nvSpPr>
            <p:cNvPr id="213" name="Shape 213"/>
            <p:cNvSpPr/>
            <p:nvPr/>
          </p:nvSpPr>
          <p:spPr>
            <a:xfrm flipH="1">
              <a:off x="2324998" y="-1"/>
              <a:ext cx="241404" cy="454014"/>
            </a:xfrm>
            <a:prstGeom prst="line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/>
              </a:pPr>
            </a:p>
          </p:txBody>
        </p:sp>
        <p:sp>
          <p:nvSpPr>
            <p:cNvPr id="214" name="Shape 214"/>
            <p:cNvSpPr/>
            <p:nvPr/>
          </p:nvSpPr>
          <p:spPr>
            <a:xfrm flipH="1">
              <a:off x="967912" y="26439"/>
              <a:ext cx="369886" cy="357195"/>
            </a:xfrm>
            <a:prstGeom prst="line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/>
              </a:pPr>
            </a:p>
          </p:txBody>
        </p:sp>
        <p:sp>
          <p:nvSpPr>
            <p:cNvPr id="215" name="Shape 215"/>
            <p:cNvSpPr/>
            <p:nvPr/>
          </p:nvSpPr>
          <p:spPr>
            <a:xfrm>
              <a:off x="1788394" y="493027"/>
              <a:ext cx="829913" cy="942207"/>
            </a:xfrm>
            <a:prstGeom prst="rect">
              <a:avLst/>
            </a:prstGeom>
            <a:solidFill>
              <a:srgbClr val="DCDEE0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114300" dist="77281" dir="540000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/>
              </a:pPr>
              <a:r>
                <a:rPr sz="2600"/>
                <a:t>P2</a:t>
              </a:r>
              <a:endParaRPr sz="2600"/>
            </a:p>
            <a:p>
              <a:pPr lvl="0">
                <a:defRPr sz="1800"/>
              </a:pPr>
              <a:r>
                <a:rPr b="1" sz="1600">
                  <a:solidFill>
                    <a:srgbClr val="FF2600"/>
                  </a:solidFill>
                  <a:latin typeface="Helvetica"/>
                  <a:ea typeface="Helvetica"/>
                  <a:cs typeface="Helvetica"/>
                  <a:sym typeface="Helvetica"/>
                </a:rPr>
                <a:t>O(K^2)</a:t>
              </a:r>
            </a:p>
          </p:txBody>
        </p:sp>
        <p:sp>
          <p:nvSpPr>
            <p:cNvPr id="216" name="Shape 216"/>
            <p:cNvSpPr/>
            <p:nvPr/>
          </p:nvSpPr>
          <p:spPr>
            <a:xfrm>
              <a:off x="3541098" y="492112"/>
              <a:ext cx="829912" cy="942207"/>
            </a:xfrm>
            <a:prstGeom prst="rect">
              <a:avLst/>
            </a:prstGeom>
            <a:solidFill>
              <a:srgbClr val="DCDEE0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114300" dist="77281" dir="540000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/>
              </a:pPr>
              <a:r>
                <a:rPr sz="2600"/>
                <a:t>P3</a:t>
              </a:r>
              <a:endParaRPr sz="2600"/>
            </a:p>
            <a:p>
              <a:pPr lvl="0">
                <a:defRPr sz="1800"/>
              </a:pPr>
              <a:r>
                <a:rPr b="1" sz="1600">
                  <a:solidFill>
                    <a:srgbClr val="FF2600"/>
                  </a:solidFill>
                  <a:latin typeface="Helvetica"/>
                  <a:ea typeface="Helvetica"/>
                  <a:cs typeface="Helvetica"/>
                  <a:sym typeface="Helvetica"/>
                </a:rPr>
                <a:t>O(K^2)</a:t>
              </a:r>
            </a:p>
          </p:txBody>
        </p:sp>
        <p:sp>
          <p:nvSpPr>
            <p:cNvPr id="217" name="Shape 217"/>
            <p:cNvSpPr/>
            <p:nvPr/>
          </p:nvSpPr>
          <p:spPr>
            <a:xfrm>
              <a:off x="5191473" y="489920"/>
              <a:ext cx="829912" cy="942207"/>
            </a:xfrm>
            <a:prstGeom prst="rect">
              <a:avLst/>
            </a:prstGeom>
            <a:solidFill>
              <a:srgbClr val="DCDEE0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114300" dist="77281" dir="540000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/>
              </a:pPr>
              <a:r>
                <a:rPr sz="2600"/>
                <a:t>PN</a:t>
              </a:r>
              <a:endParaRPr sz="2600"/>
            </a:p>
            <a:p>
              <a:pPr lvl="0">
                <a:defRPr sz="1800"/>
              </a:pPr>
              <a:r>
                <a:rPr b="1" sz="1600">
                  <a:solidFill>
                    <a:srgbClr val="FF2600"/>
                  </a:solidFill>
                  <a:latin typeface="Helvetica"/>
                  <a:ea typeface="Helvetica"/>
                  <a:cs typeface="Helvetica"/>
                  <a:sym typeface="Helvetica"/>
                </a:rPr>
                <a:t>O(K^2)</a:t>
              </a:r>
            </a:p>
          </p:txBody>
        </p:sp>
      </p:grpSp>
    </p:spTree>
  </p:cSld>
  <p:clrMapOvr>
    <a:masterClrMapping/>
  </p:clrMapOvr>
  <p:transition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ntr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nodeType="clickEffect" presetClass="entr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nodeType="clickEffect" presetClass="entr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nodeType="clickEffect" presetClass="entr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nodeType="clickEffect" presetClass="entr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18" grpId="3"/>
      <p:bldP build="whole" bldLvl="1" animBg="1" rev="0" advAuto="0" spid="184" grpId="5"/>
      <p:bldP build="whole" bldLvl="1" animBg="1" rev="0" advAuto="0" spid="209" grpId="4"/>
      <p:bldP build="whole" bldLvl="1" animBg="1" rev="0" advAuto="0" spid="195" grpId="2"/>
      <p:bldP build="whole" bldLvl="1" animBg="1" rev="0" advAuto="0" spid="185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2" name="Group 222"/>
          <p:cNvGrpSpPr/>
          <p:nvPr/>
        </p:nvGrpSpPr>
        <p:grpSpPr>
          <a:xfrm>
            <a:off x="479229" y="5897699"/>
            <a:ext cx="12279827" cy="1995756"/>
            <a:chOff x="0" y="0"/>
            <a:chExt cx="12279826" cy="1995755"/>
          </a:xfrm>
        </p:grpSpPr>
        <p:sp>
          <p:nvSpPr>
            <p:cNvPr id="220" name="Shape 220"/>
            <p:cNvSpPr/>
            <p:nvPr/>
          </p:nvSpPr>
          <p:spPr>
            <a:xfrm>
              <a:off x="0" y="0"/>
              <a:ext cx="12279827" cy="19957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lvl="0" marL="271638" indent="-271638" algn="l">
                <a:spcBef>
                  <a:spcPts val="1800"/>
                </a:spcBef>
                <a:buSzPct val="75000"/>
                <a:buChar char="•"/>
                <a:defRPr sz="1800"/>
              </a:pPr>
              <a:r>
                <a:rPr sz="2200"/>
                <a:t>Body velocity induced by vortex sheets — more accurate quadrature: analytically integrate piecewise linear distribution approximation, parallelize </a:t>
              </a:r>
              <a:r>
                <a:rPr b="1" sz="2200">
                  <a:solidFill>
                    <a:srgbClr val="FF2600"/>
                  </a:solidFill>
                  <a:latin typeface="Helvetica"/>
                  <a:ea typeface="Helvetica"/>
                  <a:cs typeface="Helvetica"/>
                  <a:sym typeface="Helvetica"/>
                </a:rPr>
                <a:t>O(MK)</a:t>
              </a:r>
              <a:r>
                <a:rPr sz="2200"/>
                <a:t> interaction over </a:t>
              </a:r>
              <a:r>
                <a:rPr b="1" sz="2200">
                  <a:solidFill>
                    <a:srgbClr val="FF2600"/>
                  </a:solidFill>
                  <a:latin typeface="Helvetica"/>
                  <a:ea typeface="Helvetica"/>
                  <a:cs typeface="Helvetica"/>
                  <a:sym typeface="Helvetica"/>
                </a:rPr>
                <a:t>N</a:t>
              </a:r>
              <a:r>
                <a:rPr sz="2200"/>
                <a:t> sheets</a:t>
              </a:r>
              <a:endParaRPr b="1" sz="2200">
                <a:solidFill>
                  <a:srgbClr val="FF2600"/>
                </a:solidFill>
                <a:latin typeface="Helvetica"/>
                <a:ea typeface="Helvetica"/>
                <a:cs typeface="Helvetica"/>
                <a:sym typeface="Helvetica"/>
              </a:endParaRPr>
            </a:p>
            <a:p>
              <a:pPr lvl="8" algn="l">
                <a:spcBef>
                  <a:spcPts val="1800"/>
                </a:spcBef>
                <a:defRPr sz="1800"/>
              </a:pPr>
              <a:r>
                <a:rPr sz="2200"/>
                <a:t>     </a:t>
              </a:r>
              <a:r>
                <a:rPr b="1" sz="2200">
                  <a:solidFill>
                    <a:srgbClr val="FF2600"/>
                  </a:solidFill>
                  <a:latin typeface="Helvetica"/>
                  <a:ea typeface="Helvetica"/>
                  <a:cs typeface="Helvetica"/>
                  <a:sym typeface="Helvetica"/>
                </a:rPr>
                <a:t>O(NMK) </a:t>
              </a:r>
              <a:r>
                <a:rPr b="1" sz="2200">
                  <a:latin typeface="Helvetica"/>
                  <a:ea typeface="Helvetica"/>
                  <a:cs typeface="Helvetica"/>
                  <a:sym typeface="Helvetica"/>
                </a:rPr>
                <a:t>(serial)</a:t>
              </a:r>
              <a:r>
                <a:rPr b="1" sz="2200">
                  <a:solidFill>
                    <a:srgbClr val="FF2600"/>
                  </a:solidFill>
                  <a:latin typeface="Helvetica"/>
                  <a:ea typeface="Helvetica"/>
                  <a:cs typeface="Helvetica"/>
                  <a:sym typeface="Helvetica"/>
                </a:rPr>
                <a:t>                   </a:t>
              </a:r>
              <a:r>
                <a:rPr sz="2200"/>
                <a:t> </a:t>
              </a:r>
              <a:r>
                <a:rPr b="1" sz="2200">
                  <a:solidFill>
                    <a:srgbClr val="FF2600"/>
                  </a:solidFill>
                  <a:latin typeface="Helvetica"/>
                  <a:ea typeface="Helvetica"/>
                  <a:cs typeface="Helvetica"/>
                  <a:sym typeface="Helvetica"/>
                </a:rPr>
                <a:t>O(MK) </a:t>
              </a:r>
              <a:r>
                <a:rPr b="1" sz="2200">
                  <a:latin typeface="Helvetica"/>
                  <a:ea typeface="Helvetica"/>
                  <a:cs typeface="Helvetica"/>
                  <a:sym typeface="Helvetica"/>
                </a:rPr>
                <a:t>(parallel)           </a:t>
              </a:r>
              <a:r>
                <a:rPr b="1" sz="2200">
                  <a:solidFill>
                    <a:srgbClr val="00F900"/>
                  </a:solidFill>
                  <a:latin typeface="Helvetica"/>
                  <a:ea typeface="Helvetica"/>
                  <a:cs typeface="Helvetica"/>
                  <a:sym typeface="Helvetica"/>
                </a:rPr>
                <a:t>(tests shown later)</a:t>
              </a:r>
            </a:p>
          </p:txBody>
        </p:sp>
        <p:sp>
          <p:nvSpPr>
            <p:cNvPr id="221" name="Shape 221"/>
            <p:cNvSpPr/>
            <p:nvPr/>
          </p:nvSpPr>
          <p:spPr>
            <a:xfrm flipV="1">
              <a:off x="4684389" y="1111044"/>
              <a:ext cx="698531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2400"/>
              </a:pPr>
            </a:p>
          </p:txBody>
        </p:sp>
      </p:grpSp>
      <p:grpSp>
        <p:nvGrpSpPr>
          <p:cNvPr id="225" name="Group 225"/>
          <p:cNvGrpSpPr/>
          <p:nvPr/>
        </p:nvGrpSpPr>
        <p:grpSpPr>
          <a:xfrm>
            <a:off x="440557" y="4644544"/>
            <a:ext cx="11504431" cy="990609"/>
            <a:chOff x="0" y="0"/>
            <a:chExt cx="11504429" cy="990608"/>
          </a:xfrm>
        </p:grpSpPr>
        <p:sp>
          <p:nvSpPr>
            <p:cNvPr id="223" name="Shape 223"/>
            <p:cNvSpPr/>
            <p:nvPr/>
          </p:nvSpPr>
          <p:spPr>
            <a:xfrm>
              <a:off x="0" y="0"/>
              <a:ext cx="11504430" cy="99060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lvl="0" marL="271638" indent="-271638" algn="l">
                <a:spcBef>
                  <a:spcPts val="1800"/>
                </a:spcBef>
                <a:buSzPct val="75000"/>
                <a:buChar char="•"/>
                <a:defRPr sz="1800"/>
              </a:pPr>
              <a:r>
                <a:rPr sz="2200"/>
                <a:t>Body velocity induced by other bodies —  FMM of kernel 1/z, </a:t>
              </a:r>
              <a:r>
                <a:rPr b="1" sz="2200">
                  <a:latin typeface="Helvetica"/>
                  <a:ea typeface="Helvetica"/>
                  <a:cs typeface="Helvetica"/>
                  <a:sym typeface="Helvetica"/>
                </a:rPr>
                <a:t>M </a:t>
              </a:r>
              <a:r>
                <a:rPr sz="2200"/>
                <a:t>targets, </a:t>
              </a:r>
              <a:r>
                <a:rPr b="1" sz="2200">
                  <a:latin typeface="Helvetica"/>
                  <a:ea typeface="Helvetica"/>
                  <a:cs typeface="Helvetica"/>
                  <a:sym typeface="Helvetica"/>
                </a:rPr>
                <a:t>(N-1)*M </a:t>
              </a:r>
              <a:r>
                <a:rPr sz="2200"/>
                <a:t>targets</a:t>
              </a:r>
              <a:endParaRPr b="1" sz="2200">
                <a:solidFill>
                  <a:srgbClr val="FF2600"/>
                </a:solidFill>
                <a:latin typeface="Helvetica"/>
                <a:ea typeface="Helvetica"/>
                <a:cs typeface="Helvetica"/>
                <a:sym typeface="Helvetica"/>
              </a:endParaRPr>
            </a:p>
            <a:p>
              <a:pPr lvl="8" algn="l">
                <a:spcBef>
                  <a:spcPts val="1800"/>
                </a:spcBef>
                <a:defRPr sz="1800"/>
              </a:pPr>
              <a:r>
                <a:rPr b="1" sz="2200">
                  <a:solidFill>
                    <a:srgbClr val="FF2600"/>
                  </a:solidFill>
                  <a:latin typeface="Helvetica"/>
                  <a:ea typeface="Helvetica"/>
                  <a:cs typeface="Helvetica"/>
                  <a:sym typeface="Helvetica"/>
                </a:rPr>
                <a:t>    </a:t>
              </a:r>
              <a:r>
                <a:rPr sz="2200"/>
                <a:t> </a:t>
              </a:r>
              <a:r>
                <a:rPr b="1" sz="2200">
                  <a:solidFill>
                    <a:srgbClr val="FF2600"/>
                  </a:solidFill>
                  <a:latin typeface="Helvetica"/>
                  <a:ea typeface="Helvetica"/>
                  <a:cs typeface="Helvetica"/>
                  <a:sym typeface="Helvetica"/>
                </a:rPr>
                <a:t>O(NM^2) </a:t>
              </a:r>
              <a:r>
                <a:rPr b="1" sz="2200">
                  <a:latin typeface="Helvetica"/>
                  <a:ea typeface="Helvetica"/>
                  <a:cs typeface="Helvetica"/>
                  <a:sym typeface="Helvetica"/>
                </a:rPr>
                <a:t>(direct)</a:t>
              </a:r>
              <a:r>
                <a:rPr b="1" sz="2200">
                  <a:solidFill>
                    <a:srgbClr val="FF2600"/>
                  </a:solidFill>
                  <a:latin typeface="Helvetica"/>
                  <a:ea typeface="Helvetica"/>
                  <a:cs typeface="Helvetica"/>
                  <a:sym typeface="Helvetica"/>
                </a:rPr>
                <a:t>                   </a:t>
              </a:r>
              <a:r>
                <a:rPr sz="2200"/>
                <a:t> less than </a:t>
              </a:r>
              <a:r>
                <a:rPr b="1" sz="2200">
                  <a:solidFill>
                    <a:srgbClr val="FF2600"/>
                  </a:solidFill>
                  <a:latin typeface="Helvetica"/>
                  <a:ea typeface="Helvetica"/>
                  <a:cs typeface="Helvetica"/>
                  <a:sym typeface="Helvetica"/>
                </a:rPr>
                <a:t>O(NM*logNM) </a:t>
              </a:r>
              <a:r>
                <a:rPr b="1" sz="2200">
                  <a:latin typeface="Helvetica"/>
                  <a:ea typeface="Helvetica"/>
                  <a:cs typeface="Helvetica"/>
                  <a:sym typeface="Helvetica"/>
                </a:rPr>
                <a:t>(FMM)</a:t>
              </a:r>
            </a:p>
          </p:txBody>
        </p:sp>
        <p:sp>
          <p:nvSpPr>
            <p:cNvPr id="224" name="Shape 224"/>
            <p:cNvSpPr/>
            <p:nvPr/>
          </p:nvSpPr>
          <p:spPr>
            <a:xfrm flipV="1">
              <a:off x="4903690" y="775644"/>
              <a:ext cx="741376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2400"/>
              </a:pPr>
            </a:p>
          </p:txBody>
        </p:sp>
      </p:grpSp>
      <p:sp>
        <p:nvSpPr>
          <p:cNvPr id="226" name="Shape 226"/>
          <p:cNvSpPr/>
          <p:nvPr>
            <p:ph type="sldNum" sz="quarter" idx="2"/>
          </p:nvPr>
        </p:nvSpPr>
        <p:spPr>
          <a:xfrm>
            <a:off x="6375349" y="9251950"/>
            <a:ext cx="241402" cy="381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/>
            <a:fld id="{86CB4B4D-7CA3-9044-876B-883B54F8677D}" type="slidenum"/>
          </a:p>
        </p:txBody>
      </p:sp>
      <p:sp>
        <p:nvSpPr>
          <p:cNvPr id="227" name="Shape 227"/>
          <p:cNvSpPr/>
          <p:nvPr/>
        </p:nvSpPr>
        <p:spPr>
          <a:xfrm>
            <a:off x="252752" y="123652"/>
            <a:ext cx="669481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 algn="l">
              <a:defRPr sz="1800"/>
            </a:pPr>
            <a:r>
              <a:rPr b="1" sz="3600">
                <a:latin typeface="Helvetica"/>
                <a:ea typeface="Helvetica"/>
                <a:cs typeface="Helvetica"/>
                <a:sym typeface="Helvetica"/>
              </a:rPr>
              <a:t>Parallelism of the </a:t>
            </a:r>
            <a:r>
              <a:rPr b="1" i="1" sz="3600">
                <a:latin typeface="Helvetica"/>
                <a:ea typeface="Helvetica"/>
                <a:cs typeface="Helvetica"/>
                <a:sym typeface="Helvetica"/>
              </a:rPr>
              <a:t>implicit</a:t>
            </a:r>
            <a:r>
              <a:rPr b="1" sz="3600">
                <a:latin typeface="Helvetica"/>
                <a:ea typeface="Helvetica"/>
                <a:cs typeface="Helvetica"/>
                <a:sym typeface="Helvetica"/>
              </a:rPr>
              <a:t> step</a:t>
            </a:r>
          </a:p>
        </p:txBody>
      </p:sp>
      <p:sp>
        <p:nvSpPr>
          <p:cNvPr id="228" name="Shape 228"/>
          <p:cNvSpPr/>
          <p:nvPr/>
        </p:nvSpPr>
        <p:spPr>
          <a:xfrm>
            <a:off x="364826" y="857465"/>
            <a:ext cx="5058390" cy="10922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 algn="l">
              <a:defRPr sz="1800"/>
            </a:pPr>
            <a:r>
              <a:rPr sz="2200"/>
              <a:t># of fish: </a:t>
            </a:r>
            <a:r>
              <a:rPr b="1" sz="2200">
                <a:solidFill>
                  <a:srgbClr val="FF2600"/>
                </a:solidFill>
                <a:latin typeface="Helvetica"/>
                <a:ea typeface="Helvetica"/>
                <a:cs typeface="Helvetica"/>
                <a:sym typeface="Helvetica"/>
              </a:rPr>
              <a:t>N=10~1,000 </a:t>
            </a:r>
            <a:endParaRPr b="1" sz="2200">
              <a:solidFill>
                <a:srgbClr val="FF2600"/>
              </a:solidFill>
              <a:latin typeface="Helvetica"/>
              <a:ea typeface="Helvetica"/>
              <a:cs typeface="Helvetica"/>
              <a:sym typeface="Helvetica"/>
            </a:endParaRPr>
          </a:p>
          <a:p>
            <a:pPr lvl="0" algn="l">
              <a:defRPr sz="1800"/>
            </a:pPr>
            <a:r>
              <a:rPr sz="2200"/>
              <a:t>Total body points: </a:t>
            </a:r>
            <a:r>
              <a:rPr b="1" sz="2200">
                <a:solidFill>
                  <a:srgbClr val="FF2600"/>
                </a:solidFill>
                <a:latin typeface="Helvetica"/>
                <a:ea typeface="Helvetica"/>
                <a:cs typeface="Helvetica"/>
                <a:sym typeface="Helvetica"/>
              </a:rPr>
              <a:t>N*M=1,000~1e5</a:t>
            </a:r>
            <a:endParaRPr b="1" sz="2200">
              <a:solidFill>
                <a:srgbClr val="FF2600"/>
              </a:solidFill>
              <a:latin typeface="Helvetica"/>
              <a:ea typeface="Helvetica"/>
              <a:cs typeface="Helvetica"/>
              <a:sym typeface="Helvetica"/>
            </a:endParaRPr>
          </a:p>
          <a:p>
            <a:pPr lvl="0" algn="l">
              <a:defRPr sz="1800"/>
            </a:pPr>
            <a:r>
              <a:rPr sz="2200"/>
              <a:t>Total vortex sheet points: </a:t>
            </a:r>
            <a:r>
              <a:rPr b="1" sz="2200">
                <a:solidFill>
                  <a:srgbClr val="FF2600"/>
                </a:solidFill>
                <a:latin typeface="Helvetica"/>
                <a:ea typeface="Helvetica"/>
                <a:cs typeface="Helvetica"/>
                <a:sym typeface="Helvetica"/>
              </a:rPr>
              <a:t>N*K=1e4~1e7</a:t>
            </a:r>
          </a:p>
        </p:txBody>
      </p:sp>
      <p:grpSp>
        <p:nvGrpSpPr>
          <p:cNvPr id="232" name="Group 232"/>
          <p:cNvGrpSpPr/>
          <p:nvPr/>
        </p:nvGrpSpPr>
        <p:grpSpPr>
          <a:xfrm>
            <a:off x="1953840" y="8026187"/>
            <a:ext cx="9097120" cy="838201"/>
            <a:chOff x="0" y="0"/>
            <a:chExt cx="9097119" cy="838200"/>
          </a:xfrm>
        </p:grpSpPr>
        <p:sp>
          <p:nvSpPr>
            <p:cNvPr id="229" name="Shape 229"/>
            <p:cNvSpPr/>
            <p:nvPr/>
          </p:nvSpPr>
          <p:spPr>
            <a:xfrm>
              <a:off x="0" y="0"/>
              <a:ext cx="9097120" cy="8382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pPr lvl="0" algn="l">
                <a:defRPr sz="1800"/>
              </a:pPr>
              <a:r>
                <a:rPr b="1" sz="2400">
                  <a:solidFill>
                    <a:srgbClr val="FF2600"/>
                  </a:solidFill>
                  <a:latin typeface="Helvetica"/>
                  <a:ea typeface="Helvetica"/>
                  <a:cs typeface="Helvetica"/>
                  <a:sym typeface="Helvetica"/>
                </a:rPr>
                <a:t>O(NPM*(NM+NK))                </a:t>
              </a:r>
              <a:r>
                <a:rPr b="1" sz="2400">
                  <a:latin typeface="Helvetica"/>
                  <a:ea typeface="Helvetica"/>
                  <a:cs typeface="Helvetica"/>
                  <a:sym typeface="Helvetica"/>
                </a:rPr>
                <a:t>O(PNM*logNM)+O(PMK)  ~ </a:t>
              </a:r>
              <a:r>
                <a:rPr b="1" sz="2400">
                  <a:solidFill>
                    <a:srgbClr val="FF2600"/>
                  </a:solidFill>
                  <a:latin typeface="Helvetica"/>
                  <a:ea typeface="Helvetica"/>
                  <a:cs typeface="Helvetica"/>
                  <a:sym typeface="Helvetica"/>
                </a:rPr>
                <a:t>O(PMK)</a:t>
              </a:r>
              <a:endParaRPr b="1" sz="2400">
                <a:solidFill>
                  <a:srgbClr val="FF2600"/>
                </a:solidFill>
                <a:latin typeface="Helvetica"/>
                <a:ea typeface="Helvetica"/>
                <a:cs typeface="Helvetica"/>
                <a:sym typeface="Helvetica"/>
              </a:endParaRPr>
            </a:p>
            <a:p>
              <a:pPr lvl="0" algn="l">
                <a:defRPr sz="1800"/>
              </a:pPr>
              <a:r>
                <a:rPr b="1" sz="2400">
                  <a:solidFill>
                    <a:srgbClr val="FF2600"/>
                  </a:solidFill>
                  <a:latin typeface="Helvetica"/>
                  <a:ea typeface="Helvetica"/>
                  <a:cs typeface="Helvetica"/>
                  <a:sym typeface="Helvetica"/>
                </a:rPr>
                <a:t>   </a:t>
              </a:r>
              <a:r>
                <a:rPr b="1" sz="2400">
                  <a:solidFill>
                    <a:srgbClr val="0433FF"/>
                  </a:solidFill>
                  <a:latin typeface="Helvetica"/>
                  <a:ea typeface="Helvetica"/>
                  <a:cs typeface="Helvetica"/>
                  <a:sym typeface="Helvetica"/>
                </a:rPr>
                <a:t>serial direct                              with FMM and parallelism</a:t>
              </a:r>
            </a:p>
          </p:txBody>
        </p:sp>
        <p:pic>
          <p:nvPicPr>
            <p:cNvPr id="230" name="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 rot="21600000">
              <a:off x="2829854" y="242983"/>
              <a:ext cx="817577" cy="352234"/>
            </a:xfrm>
            <a:prstGeom prst="rect">
              <a:avLst/>
            </a:prstGeom>
            <a:effectLst/>
          </p:spPr>
        </p:pic>
      </p:grpSp>
      <p:pic>
        <p:nvPicPr>
          <p:cNvPr id="233" name="pasted-imag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587464" y="5223288"/>
            <a:ext cx="512538" cy="393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4" name="pasted-imag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611855" y="6786170"/>
            <a:ext cx="512539" cy="393800"/>
          </a:xfrm>
          <a:prstGeom prst="rect">
            <a:avLst/>
          </a:prstGeom>
          <a:ln w="12700">
            <a:miter lim="400000"/>
          </a:ln>
        </p:spPr>
      </p:pic>
      <p:sp>
        <p:nvSpPr>
          <p:cNvPr id="235" name="Shape 235"/>
          <p:cNvSpPr/>
          <p:nvPr/>
        </p:nvSpPr>
        <p:spPr>
          <a:xfrm>
            <a:off x="418877" y="2733779"/>
            <a:ext cx="11440767" cy="9906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 marL="271638" indent="-271638" algn="l">
              <a:spcBef>
                <a:spcPts val="1800"/>
              </a:spcBef>
              <a:buSzPct val="75000"/>
              <a:buChar char="•"/>
              <a:defRPr sz="1800"/>
            </a:pPr>
            <a:r>
              <a:rPr b="1" sz="2200">
                <a:latin typeface="Helvetica"/>
                <a:ea typeface="Helvetica"/>
                <a:cs typeface="Helvetica"/>
                <a:sym typeface="Helvetica"/>
              </a:rPr>
              <a:t>N</a:t>
            </a:r>
            <a:r>
              <a:rPr sz="2200"/>
              <a:t> independent implicit solvers, each solver performs </a:t>
            </a:r>
            <a:r>
              <a:rPr b="1" sz="2200">
                <a:latin typeface="Helvetica"/>
                <a:ea typeface="Helvetica"/>
                <a:cs typeface="Helvetica"/>
                <a:sym typeface="Helvetica"/>
              </a:rPr>
              <a:t>P</a:t>
            </a:r>
            <a:r>
              <a:rPr sz="2200"/>
              <a:t> newton iterations </a:t>
            </a:r>
            <a:endParaRPr sz="2200"/>
          </a:p>
          <a:p>
            <a:pPr lvl="0" marL="271638" indent="-271638" algn="l">
              <a:spcBef>
                <a:spcPts val="1800"/>
              </a:spcBef>
              <a:buSzPct val="75000"/>
              <a:buChar char="•"/>
              <a:defRPr sz="1800"/>
            </a:pPr>
            <a:r>
              <a:rPr b="1" sz="2200">
                <a:latin typeface="Helvetica"/>
                <a:ea typeface="Helvetica"/>
                <a:cs typeface="Helvetica"/>
                <a:sym typeface="Helvetica"/>
              </a:rPr>
              <a:t>NP</a:t>
            </a:r>
            <a:r>
              <a:rPr sz="2200"/>
              <a:t> calls of single body velocity evaluation, in each call </a:t>
            </a:r>
            <a:r>
              <a:rPr b="1" sz="2200">
                <a:latin typeface="Helvetica"/>
                <a:ea typeface="Helvetica"/>
                <a:cs typeface="Helvetica"/>
                <a:sym typeface="Helvetica"/>
              </a:rPr>
              <a:t>M</a:t>
            </a:r>
            <a:r>
              <a:rPr sz="2200"/>
              <a:t> targets, </a:t>
            </a:r>
            <a:r>
              <a:rPr b="1" sz="2200">
                <a:latin typeface="Helvetica"/>
                <a:ea typeface="Helvetica"/>
                <a:cs typeface="Helvetica"/>
                <a:sym typeface="Helvetica"/>
              </a:rPr>
              <a:t>(N-1)*M+N*K</a:t>
            </a:r>
            <a:r>
              <a:rPr sz="2200"/>
              <a:t> sources</a:t>
            </a:r>
          </a:p>
        </p:txBody>
      </p:sp>
      <p:sp>
        <p:nvSpPr>
          <p:cNvPr id="236" name="Shape 236"/>
          <p:cNvSpPr/>
          <p:nvPr/>
        </p:nvSpPr>
        <p:spPr>
          <a:xfrm>
            <a:off x="432606" y="4012724"/>
            <a:ext cx="6265951" cy="4318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 marL="271638" indent="-271638" algn="l">
              <a:spcBef>
                <a:spcPts val="1800"/>
              </a:spcBef>
              <a:buSzPct val="75000"/>
              <a:buChar char="•"/>
              <a:defRPr sz="1800"/>
            </a:pPr>
            <a:r>
              <a:rPr sz="2200"/>
              <a:t>Parallel over </a:t>
            </a:r>
            <a:r>
              <a:rPr b="1" sz="2200">
                <a:solidFill>
                  <a:srgbClr val="FF2600"/>
                </a:solidFill>
                <a:latin typeface="Helvetica"/>
                <a:ea typeface="Helvetica"/>
                <a:cs typeface="Helvetica"/>
                <a:sym typeface="Helvetica"/>
              </a:rPr>
              <a:t>N</a:t>
            </a:r>
            <a:r>
              <a:rPr sz="2200"/>
              <a:t> implicit solvers </a:t>
            </a:r>
            <a:r>
              <a:rPr b="1" sz="2200">
                <a:solidFill>
                  <a:srgbClr val="00F900"/>
                </a:solidFill>
                <a:latin typeface="Helvetica"/>
                <a:ea typeface="Helvetica"/>
                <a:cs typeface="Helvetica"/>
                <a:sym typeface="Helvetica"/>
              </a:rPr>
              <a:t>(in progress…)</a:t>
            </a:r>
          </a:p>
        </p:txBody>
      </p:sp>
      <p:grpSp>
        <p:nvGrpSpPr>
          <p:cNvPr id="260" name="Group 260"/>
          <p:cNvGrpSpPr/>
          <p:nvPr/>
        </p:nvGrpSpPr>
        <p:grpSpPr>
          <a:xfrm>
            <a:off x="422100" y="160738"/>
            <a:ext cx="12279827" cy="2536101"/>
            <a:chOff x="0" y="0"/>
            <a:chExt cx="12279826" cy="2536099"/>
          </a:xfrm>
        </p:grpSpPr>
        <p:sp>
          <p:nvSpPr>
            <p:cNvPr id="237" name="Shape 237"/>
            <p:cNvSpPr/>
            <p:nvPr/>
          </p:nvSpPr>
          <p:spPr>
            <a:xfrm>
              <a:off x="7531458" y="108963"/>
              <a:ext cx="976376" cy="431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>
                <a:defRPr b="1" sz="2200">
                  <a:solidFill>
                    <a:srgbClr val="FF26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b="0" sz="1800">
                  <a:solidFill>
                    <a:srgbClr val="000000"/>
                  </a:solidFill>
                </a:defRPr>
              </a:pPr>
              <a:r>
                <a:rPr b="1" sz="2200">
                  <a:solidFill>
                    <a:srgbClr val="FF2600"/>
                  </a:solidFill>
                </a:rPr>
                <a:t>M=100</a:t>
              </a:r>
            </a:p>
          </p:txBody>
        </p:sp>
        <p:sp>
          <p:nvSpPr>
            <p:cNvPr id="238" name="Shape 238"/>
            <p:cNvSpPr/>
            <p:nvPr/>
          </p:nvSpPr>
          <p:spPr>
            <a:xfrm>
              <a:off x="10083669" y="-1"/>
              <a:ext cx="2196158" cy="431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>
                <a:defRPr b="1" sz="2200">
                  <a:solidFill>
                    <a:srgbClr val="FF26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b="0" sz="1800">
                  <a:solidFill>
                    <a:srgbClr val="000000"/>
                  </a:solidFill>
                </a:defRPr>
              </a:pPr>
              <a:r>
                <a:rPr b="1" sz="2200">
                  <a:solidFill>
                    <a:srgbClr val="FF2600"/>
                  </a:solidFill>
                </a:rPr>
                <a:t>K=1,000~10,000</a:t>
              </a:r>
            </a:p>
          </p:txBody>
        </p:sp>
        <p:grpSp>
          <p:nvGrpSpPr>
            <p:cNvPr id="258" name="Group 258"/>
            <p:cNvGrpSpPr/>
            <p:nvPr/>
          </p:nvGrpSpPr>
          <p:grpSpPr>
            <a:xfrm>
              <a:off x="7743618" y="251666"/>
              <a:ext cx="4024266" cy="1699552"/>
              <a:chOff x="85329" y="0"/>
              <a:chExt cx="4024265" cy="1699550"/>
            </a:xfrm>
          </p:grpSpPr>
          <p:grpSp>
            <p:nvGrpSpPr>
              <p:cNvPr id="247" name="Group 247"/>
              <p:cNvGrpSpPr/>
              <p:nvPr/>
            </p:nvGrpSpPr>
            <p:grpSpPr>
              <a:xfrm>
                <a:off x="85329" y="-1"/>
                <a:ext cx="4024267" cy="1699552"/>
                <a:chOff x="85329" y="0"/>
                <a:chExt cx="4024265" cy="1699550"/>
              </a:xfrm>
            </p:grpSpPr>
            <p:grpSp>
              <p:nvGrpSpPr>
                <p:cNvPr id="245" name="Group 245"/>
                <p:cNvGrpSpPr/>
                <p:nvPr/>
              </p:nvGrpSpPr>
              <p:grpSpPr>
                <a:xfrm>
                  <a:off x="85329" y="-1"/>
                  <a:ext cx="4024267" cy="1699552"/>
                  <a:chOff x="85329" y="0"/>
                  <a:chExt cx="4024265" cy="1699550"/>
                </a:xfrm>
              </p:grpSpPr>
              <p:sp>
                <p:nvSpPr>
                  <p:cNvPr id="239" name="Shape 239"/>
                  <p:cNvSpPr/>
                  <p:nvPr/>
                </p:nvSpPr>
                <p:spPr>
                  <a:xfrm flipV="1">
                    <a:off x="85329" y="342639"/>
                    <a:ext cx="1341253" cy="251298"/>
                  </a:xfrm>
                  <a:prstGeom prst="line">
                    <a:avLst/>
                  </a:prstGeom>
                  <a:noFill/>
                  <a:ln w="63500" cap="flat">
                    <a:solidFill>
                      <a:srgbClr val="000000"/>
                    </a:solidFill>
                    <a:prstDash val="solid"/>
                    <a:miter lim="400000"/>
                    <a:headEnd type="oval" w="med" len="med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 lvl="0">
                      <a:defRPr sz="2400"/>
                    </a:pPr>
                  </a:p>
                </p:txBody>
              </p:sp>
              <p:sp>
                <p:nvSpPr>
                  <p:cNvPr id="240" name="Shape 240"/>
                  <p:cNvSpPr/>
                  <p:nvPr/>
                </p:nvSpPr>
                <p:spPr>
                  <a:xfrm>
                    <a:off x="1428727" y="0"/>
                    <a:ext cx="2548111" cy="491061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0316" fill="norm" stroke="1" extrusionOk="0">
                        <a:moveTo>
                          <a:pt x="0" y="13966"/>
                        </a:moveTo>
                        <a:cubicBezTo>
                          <a:pt x="829" y="5581"/>
                          <a:pt x="2553" y="182"/>
                          <a:pt x="4460" y="4"/>
                        </a:cubicBezTo>
                        <a:cubicBezTo>
                          <a:pt x="6644" y="-200"/>
                          <a:pt x="8500" y="6353"/>
                          <a:pt x="10391" y="11582"/>
                        </a:cubicBezTo>
                        <a:cubicBezTo>
                          <a:pt x="12415" y="17183"/>
                          <a:pt x="14660" y="21400"/>
                          <a:pt x="16968" y="20068"/>
                        </a:cubicBezTo>
                        <a:cubicBezTo>
                          <a:pt x="18784" y="19020"/>
                          <a:pt x="20445" y="14564"/>
                          <a:pt x="21600" y="7645"/>
                        </a:cubicBezTo>
                      </a:path>
                    </a:pathLst>
                  </a:custGeom>
                  <a:noFill/>
                  <a:ln w="25400" cap="flat">
                    <a:solidFill>
                      <a:srgbClr val="0433FF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 lvl="0">
                      <a:defRPr sz="2400"/>
                    </a:pPr>
                  </a:p>
                </p:txBody>
              </p:sp>
              <p:sp>
                <p:nvSpPr>
                  <p:cNvPr id="241" name="Shape 241"/>
                  <p:cNvSpPr/>
                  <p:nvPr/>
                </p:nvSpPr>
                <p:spPr>
                  <a:xfrm flipV="1">
                    <a:off x="161579" y="895446"/>
                    <a:ext cx="1341253" cy="251298"/>
                  </a:xfrm>
                  <a:prstGeom prst="line">
                    <a:avLst/>
                  </a:prstGeom>
                  <a:noFill/>
                  <a:ln w="63500" cap="flat">
                    <a:solidFill>
                      <a:srgbClr val="000000"/>
                    </a:solidFill>
                    <a:prstDash val="solid"/>
                    <a:miter lim="400000"/>
                    <a:headEnd type="oval" w="med" len="med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 lvl="0">
                      <a:defRPr sz="2400"/>
                    </a:pPr>
                  </a:p>
                </p:txBody>
              </p:sp>
              <p:sp>
                <p:nvSpPr>
                  <p:cNvPr id="242" name="Shape 242"/>
                  <p:cNvSpPr/>
                  <p:nvPr/>
                </p:nvSpPr>
                <p:spPr>
                  <a:xfrm>
                    <a:off x="1504976" y="552806"/>
                    <a:ext cx="2548112" cy="491062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0316" fill="norm" stroke="1" extrusionOk="0">
                        <a:moveTo>
                          <a:pt x="0" y="13966"/>
                        </a:moveTo>
                        <a:cubicBezTo>
                          <a:pt x="829" y="5581"/>
                          <a:pt x="2553" y="182"/>
                          <a:pt x="4460" y="4"/>
                        </a:cubicBezTo>
                        <a:cubicBezTo>
                          <a:pt x="6644" y="-200"/>
                          <a:pt x="8500" y="6353"/>
                          <a:pt x="10391" y="11582"/>
                        </a:cubicBezTo>
                        <a:cubicBezTo>
                          <a:pt x="12415" y="17183"/>
                          <a:pt x="14660" y="21400"/>
                          <a:pt x="16968" y="20068"/>
                        </a:cubicBezTo>
                        <a:cubicBezTo>
                          <a:pt x="18784" y="19020"/>
                          <a:pt x="20445" y="14564"/>
                          <a:pt x="21600" y="7645"/>
                        </a:cubicBezTo>
                      </a:path>
                    </a:pathLst>
                  </a:custGeom>
                  <a:noFill/>
                  <a:ln w="25400" cap="flat">
                    <a:solidFill>
                      <a:srgbClr val="0433FF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 lvl="0">
                      <a:defRPr sz="2400"/>
                    </a:pPr>
                  </a:p>
                </p:txBody>
              </p:sp>
              <p:sp>
                <p:nvSpPr>
                  <p:cNvPr id="243" name="Shape 243"/>
                  <p:cNvSpPr/>
                  <p:nvPr/>
                </p:nvSpPr>
                <p:spPr>
                  <a:xfrm flipV="1">
                    <a:off x="218087" y="1448253"/>
                    <a:ext cx="1341253" cy="251298"/>
                  </a:xfrm>
                  <a:prstGeom prst="line">
                    <a:avLst/>
                  </a:prstGeom>
                  <a:noFill/>
                  <a:ln w="63500" cap="flat">
                    <a:solidFill>
                      <a:srgbClr val="000000"/>
                    </a:solidFill>
                    <a:prstDash val="solid"/>
                    <a:miter lim="400000"/>
                    <a:headEnd type="oval" w="med" len="med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 lvl="0">
                      <a:defRPr sz="2400"/>
                    </a:pPr>
                  </a:p>
                </p:txBody>
              </p:sp>
              <p:sp>
                <p:nvSpPr>
                  <p:cNvPr id="244" name="Shape 244"/>
                  <p:cNvSpPr/>
                  <p:nvPr/>
                </p:nvSpPr>
                <p:spPr>
                  <a:xfrm>
                    <a:off x="1561485" y="1105613"/>
                    <a:ext cx="2548111" cy="491062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0316" fill="norm" stroke="1" extrusionOk="0">
                        <a:moveTo>
                          <a:pt x="0" y="13966"/>
                        </a:moveTo>
                        <a:cubicBezTo>
                          <a:pt x="829" y="5581"/>
                          <a:pt x="2553" y="182"/>
                          <a:pt x="4460" y="4"/>
                        </a:cubicBezTo>
                        <a:cubicBezTo>
                          <a:pt x="6644" y="-200"/>
                          <a:pt x="8500" y="6353"/>
                          <a:pt x="10391" y="11582"/>
                        </a:cubicBezTo>
                        <a:cubicBezTo>
                          <a:pt x="12415" y="17183"/>
                          <a:pt x="14660" y="21400"/>
                          <a:pt x="16968" y="20068"/>
                        </a:cubicBezTo>
                        <a:cubicBezTo>
                          <a:pt x="18784" y="19020"/>
                          <a:pt x="20445" y="14564"/>
                          <a:pt x="21600" y="7645"/>
                        </a:cubicBezTo>
                      </a:path>
                    </a:pathLst>
                  </a:custGeom>
                  <a:noFill/>
                  <a:ln w="25400" cap="flat">
                    <a:solidFill>
                      <a:srgbClr val="0433FF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 lvl="0">
                      <a:defRPr sz="2400"/>
                    </a:pPr>
                  </a:p>
                </p:txBody>
              </p:sp>
            </p:grpSp>
            <p:sp>
              <p:nvSpPr>
                <p:cNvPr id="246" name="Shape 246"/>
                <p:cNvSpPr/>
                <p:nvPr/>
              </p:nvSpPr>
              <p:spPr>
                <a:xfrm>
                  <a:off x="1946250" y="1124194"/>
                  <a:ext cx="24640" cy="1"/>
                </a:xfrm>
                <a:prstGeom prst="line">
                  <a:avLst/>
                </a:prstGeom>
                <a:noFill/>
                <a:ln w="38100" cap="flat">
                  <a:solidFill>
                    <a:srgbClr val="0433FF"/>
                  </a:solidFill>
                  <a:prstDash val="solid"/>
                  <a:miter lim="400000"/>
                  <a:headEnd type="oval" w="med" len="med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>
                    <a:defRPr sz="2400"/>
                  </a:pPr>
                </a:p>
              </p:txBody>
            </p:sp>
          </p:grpSp>
          <p:sp>
            <p:nvSpPr>
              <p:cNvPr id="248" name="Shape 248"/>
              <p:cNvSpPr/>
              <p:nvPr/>
            </p:nvSpPr>
            <p:spPr>
              <a:xfrm>
                <a:off x="1755750" y="603494"/>
                <a:ext cx="24640" cy="1"/>
              </a:xfrm>
              <a:prstGeom prst="line">
                <a:avLst/>
              </a:prstGeom>
              <a:noFill/>
              <a:ln w="38100" cap="flat">
                <a:solidFill>
                  <a:srgbClr val="0433FF"/>
                </a:solidFill>
                <a:prstDash val="solid"/>
                <a:miter lim="400000"/>
                <a:headEnd type="oval" w="med" len="med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/>
                </a:pPr>
              </a:p>
            </p:txBody>
          </p:sp>
          <p:sp>
            <p:nvSpPr>
              <p:cNvPr id="249" name="Shape 249"/>
              <p:cNvSpPr/>
              <p:nvPr/>
            </p:nvSpPr>
            <p:spPr>
              <a:xfrm>
                <a:off x="1704950" y="31994"/>
                <a:ext cx="24640" cy="1"/>
              </a:xfrm>
              <a:prstGeom prst="line">
                <a:avLst/>
              </a:prstGeom>
              <a:noFill/>
              <a:ln w="38100" cap="flat">
                <a:solidFill>
                  <a:srgbClr val="0433FF"/>
                </a:solidFill>
                <a:prstDash val="solid"/>
                <a:miter lim="400000"/>
                <a:headEnd type="oval" w="med" len="med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/>
                </a:pPr>
              </a:p>
            </p:txBody>
          </p:sp>
          <p:sp>
            <p:nvSpPr>
              <p:cNvPr id="250" name="Shape 250"/>
              <p:cNvSpPr/>
              <p:nvPr/>
            </p:nvSpPr>
            <p:spPr>
              <a:xfrm>
                <a:off x="1171550" y="946394"/>
                <a:ext cx="24640" cy="1"/>
              </a:xfrm>
              <a:prstGeom prst="line">
                <a:avLst/>
              </a:prstGeom>
              <a:noFill/>
              <a:ln w="38100" cap="flat">
                <a:solidFill>
                  <a:srgbClr val="FF2600"/>
                </a:solidFill>
                <a:prstDash val="solid"/>
                <a:miter lim="400000"/>
                <a:headEnd type="oval" w="med" len="med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/>
                </a:pPr>
              </a:p>
            </p:txBody>
          </p:sp>
          <p:sp>
            <p:nvSpPr>
              <p:cNvPr id="251" name="Shape 251"/>
              <p:cNvSpPr/>
              <p:nvPr/>
            </p:nvSpPr>
            <p:spPr>
              <a:xfrm flipH="1">
                <a:off x="1268288" y="210031"/>
                <a:ext cx="388641" cy="621956"/>
              </a:xfrm>
              <a:prstGeom prst="line">
                <a:avLst/>
              </a:prstGeom>
              <a:noFill/>
              <a:ln w="25400" cap="flat">
                <a:solidFill>
                  <a:srgbClr val="0433FF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/>
                </a:pPr>
              </a:p>
            </p:txBody>
          </p:sp>
          <p:sp>
            <p:nvSpPr>
              <p:cNvPr id="252" name="Shape 252"/>
              <p:cNvSpPr/>
              <p:nvPr/>
            </p:nvSpPr>
            <p:spPr>
              <a:xfrm flipH="1" flipV="1">
                <a:off x="1348103" y="991097"/>
                <a:ext cx="516241" cy="109667"/>
              </a:xfrm>
              <a:prstGeom prst="line">
                <a:avLst/>
              </a:prstGeom>
              <a:noFill/>
              <a:ln w="25400" cap="flat">
                <a:solidFill>
                  <a:srgbClr val="0433FF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/>
                </a:pPr>
              </a:p>
            </p:txBody>
          </p:sp>
          <p:sp>
            <p:nvSpPr>
              <p:cNvPr id="253" name="Shape 253"/>
              <p:cNvSpPr/>
              <p:nvPr/>
            </p:nvSpPr>
            <p:spPr>
              <a:xfrm flipH="1">
                <a:off x="1253017" y="617948"/>
                <a:ext cx="452412" cy="271764"/>
              </a:xfrm>
              <a:prstGeom prst="line">
                <a:avLst/>
              </a:prstGeom>
              <a:noFill/>
              <a:ln w="25400" cap="flat">
                <a:solidFill>
                  <a:srgbClr val="0433FF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/>
                </a:pPr>
              </a:p>
            </p:txBody>
          </p:sp>
          <p:sp>
            <p:nvSpPr>
              <p:cNvPr id="254" name="Shape 254"/>
              <p:cNvSpPr/>
              <p:nvPr/>
            </p:nvSpPr>
            <p:spPr>
              <a:xfrm>
                <a:off x="625450" y="489194"/>
                <a:ext cx="24640" cy="1"/>
              </a:xfrm>
              <a:prstGeom prst="line">
                <a:avLst/>
              </a:prstGeom>
              <a:noFill/>
              <a:ln w="38100" cap="flat">
                <a:solidFill>
                  <a:srgbClr val="0433FF"/>
                </a:solidFill>
                <a:prstDash val="solid"/>
                <a:miter lim="400000"/>
                <a:headEnd type="oval" w="med" len="med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/>
                </a:pPr>
              </a:p>
            </p:txBody>
          </p:sp>
          <p:sp>
            <p:nvSpPr>
              <p:cNvPr id="255" name="Shape 255"/>
              <p:cNvSpPr/>
              <p:nvPr/>
            </p:nvSpPr>
            <p:spPr>
              <a:xfrm>
                <a:off x="752450" y="1594094"/>
                <a:ext cx="24640" cy="1"/>
              </a:xfrm>
              <a:prstGeom prst="line">
                <a:avLst/>
              </a:prstGeom>
              <a:noFill/>
              <a:ln w="38100" cap="flat">
                <a:solidFill>
                  <a:srgbClr val="0433FF"/>
                </a:solidFill>
                <a:prstDash val="solid"/>
                <a:miter lim="400000"/>
                <a:headEnd type="oval" w="med" len="med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/>
                </a:pPr>
              </a:p>
            </p:txBody>
          </p:sp>
          <p:sp>
            <p:nvSpPr>
              <p:cNvPr id="256" name="Shape 256"/>
              <p:cNvSpPr/>
              <p:nvPr/>
            </p:nvSpPr>
            <p:spPr>
              <a:xfrm flipV="1">
                <a:off x="855933" y="1056776"/>
                <a:ext cx="332180" cy="410108"/>
              </a:xfrm>
              <a:prstGeom prst="line">
                <a:avLst/>
              </a:prstGeom>
              <a:noFill/>
              <a:ln w="25400" cap="flat">
                <a:solidFill>
                  <a:srgbClr val="0433FF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/>
                </a:pPr>
              </a:p>
            </p:txBody>
          </p:sp>
          <p:sp>
            <p:nvSpPr>
              <p:cNvPr id="257" name="Shape 257"/>
              <p:cNvSpPr/>
              <p:nvPr/>
            </p:nvSpPr>
            <p:spPr>
              <a:xfrm>
                <a:off x="760288" y="540231"/>
                <a:ext cx="388642" cy="367956"/>
              </a:xfrm>
              <a:prstGeom prst="line">
                <a:avLst/>
              </a:prstGeom>
              <a:noFill/>
              <a:ln w="25400" cap="flat">
                <a:solidFill>
                  <a:srgbClr val="0433FF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/>
                </a:pPr>
              </a:p>
            </p:txBody>
          </p:sp>
        </p:grpSp>
        <p:sp>
          <p:nvSpPr>
            <p:cNvPr id="259" name="Shape 259"/>
            <p:cNvSpPr/>
            <p:nvPr/>
          </p:nvSpPr>
          <p:spPr>
            <a:xfrm>
              <a:off x="0" y="2002699"/>
              <a:ext cx="8058760" cy="533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>
                <a:spcBef>
                  <a:spcPts val="1800"/>
                </a:spcBef>
                <a:defRPr sz="2800"/>
              </a:lvl1pPr>
            </a:lstStyle>
            <a:p>
              <a:pPr lvl="0">
                <a:defRPr sz="1800"/>
              </a:pPr>
              <a:r>
                <a:rPr sz="2800"/>
                <a:t>Parallelizing evaluations of velocity on fish bodies </a:t>
              </a:r>
            </a:p>
          </p:txBody>
        </p:sp>
      </p:grpSp>
    </p:spTree>
  </p:cSld>
  <p:clrMapOvr>
    <a:masterClrMapping/>
  </p:clrMapOvr>
  <p:transition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ntr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nodeType="clickEffect" presetClass="entr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nodeType="clickEffect" presetClass="entr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nodeType="clickEffect" presetClass="entr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nodeType="clickEffect" presetClass="entr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nodeType="clickEffect" presetClass="entr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nodeType="clickEffect" presetClass="entr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nodeType="clickEffect" presetClass="entr" presetSubtype="0" presetID="1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25" grpId="4"/>
      <p:bldP build="whole" bldLvl="1" animBg="1" rev="0" advAuto="0" spid="260" grpId="1"/>
      <p:bldP build="whole" bldLvl="1" animBg="1" rev="0" advAuto="0" spid="235" grpId="2"/>
      <p:bldP build="whole" bldLvl="1" animBg="1" rev="0" advAuto="0" spid="234" grpId="7"/>
      <p:bldP build="whole" bldLvl="1" animBg="1" rev="0" advAuto="0" spid="232" grpId="8"/>
      <p:bldP build="whole" bldLvl="1" animBg="1" rev="0" advAuto="0" spid="222" grpId="6"/>
      <p:bldP build="whole" bldLvl="1" animBg="1" rev="0" advAuto="0" spid="236" grpId="3"/>
      <p:bldP build="whole" bldLvl="1" animBg="1" rev="0" advAuto="0" spid="233" grpId="5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/>
          <p:nvPr>
            <p:ph type="sldNum" sz="quarter" idx="2"/>
          </p:nvPr>
        </p:nvSpPr>
        <p:spPr>
          <a:xfrm>
            <a:off x="6375349" y="9251950"/>
            <a:ext cx="241402" cy="381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/>
            <a:fld id="{86CB4B4D-7CA3-9044-876B-883B54F8677D}" type="slidenum"/>
          </a:p>
        </p:txBody>
      </p:sp>
      <p:sp>
        <p:nvSpPr>
          <p:cNvPr id="263" name="Shape 263"/>
          <p:cNvSpPr/>
          <p:nvPr/>
        </p:nvSpPr>
        <p:spPr>
          <a:xfrm>
            <a:off x="252752" y="123652"/>
            <a:ext cx="1215799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b="0" sz="1800"/>
            </a:pPr>
            <a:r>
              <a:rPr b="1" sz="3600"/>
              <a:t>Parallelize body velocity calculation induced by sheets </a:t>
            </a:r>
          </a:p>
        </p:txBody>
      </p:sp>
      <p:grpSp>
        <p:nvGrpSpPr>
          <p:cNvPr id="266" name="Group 266"/>
          <p:cNvGrpSpPr/>
          <p:nvPr/>
        </p:nvGrpSpPr>
        <p:grpSpPr>
          <a:xfrm>
            <a:off x="2147249" y="5688968"/>
            <a:ext cx="9023918" cy="3302001"/>
            <a:chOff x="0" y="0"/>
            <a:chExt cx="9023916" cy="3302000"/>
          </a:xfrm>
        </p:grpSpPr>
        <p:pic>
          <p:nvPicPr>
            <p:cNvPr id="264" name="ByFreeStrong.png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3773715" cy="3302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65" name="ByFreeWeak.png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5250201" y="0"/>
              <a:ext cx="3773716" cy="3302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67" name="Shape 267"/>
          <p:cNvSpPr/>
          <p:nvPr/>
        </p:nvSpPr>
        <p:spPr>
          <a:xfrm>
            <a:off x="269610" y="882439"/>
            <a:ext cx="12470696" cy="8382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0" marL="345722" indent="-345722" algn="l">
              <a:spcBef>
                <a:spcPts val="600"/>
              </a:spcBef>
              <a:buSzPct val="75000"/>
              <a:buChar char="•"/>
              <a:defRPr sz="1800"/>
            </a:pPr>
            <a:r>
              <a:rPr sz="2400"/>
              <a:t>Generate </a:t>
            </a:r>
            <a:r>
              <a:rPr b="1" sz="2400">
                <a:latin typeface="Helvetica"/>
                <a:ea typeface="Helvetica"/>
                <a:cs typeface="Helvetica"/>
                <a:sym typeface="Helvetica"/>
              </a:rPr>
              <a:t>N</a:t>
            </a:r>
            <a:r>
              <a:rPr sz="2400"/>
              <a:t> fake vortex sheets and </a:t>
            </a:r>
            <a:r>
              <a:rPr b="1" sz="2400">
                <a:latin typeface="Helvetica"/>
                <a:ea typeface="Helvetica"/>
                <a:cs typeface="Helvetica"/>
                <a:sym typeface="Helvetica"/>
              </a:rPr>
              <a:t>M=900</a:t>
            </a:r>
            <a:r>
              <a:rPr sz="2400"/>
              <a:t> target points in Matlab, implement OpenMP with C++, compiled into Matlab mex functions. </a:t>
            </a:r>
            <a:r>
              <a:rPr b="1" sz="2400">
                <a:latin typeface="Helvetica"/>
                <a:ea typeface="Helvetica"/>
                <a:cs typeface="Helvetica"/>
                <a:sym typeface="Helvetica"/>
              </a:rPr>
              <a:t>K=1,000 </a:t>
            </a:r>
            <a:r>
              <a:rPr sz="2400"/>
              <a:t>points on each sheet.</a:t>
            </a:r>
          </a:p>
        </p:txBody>
      </p:sp>
      <p:grpSp>
        <p:nvGrpSpPr>
          <p:cNvPr id="276" name="Group 276"/>
          <p:cNvGrpSpPr/>
          <p:nvPr/>
        </p:nvGrpSpPr>
        <p:grpSpPr>
          <a:xfrm>
            <a:off x="4047996" y="4100011"/>
            <a:ext cx="5550939" cy="1191041"/>
            <a:chOff x="0" y="0"/>
            <a:chExt cx="5550937" cy="1191039"/>
          </a:xfrm>
        </p:grpSpPr>
        <p:sp>
          <p:nvSpPr>
            <p:cNvPr id="268" name="Shape 268"/>
            <p:cNvSpPr/>
            <p:nvPr/>
          </p:nvSpPr>
          <p:spPr>
            <a:xfrm>
              <a:off x="2035266" y="721139"/>
              <a:ext cx="609675" cy="381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1" sz="18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b="0"/>
              </a:pPr>
              <a:r>
                <a:rPr b="1"/>
                <a:t>Sum</a:t>
              </a:r>
            </a:p>
          </p:txBody>
        </p:sp>
        <p:grpSp>
          <p:nvGrpSpPr>
            <p:cNvPr id="275" name="Group 275"/>
            <p:cNvGrpSpPr/>
            <p:nvPr/>
          </p:nvGrpSpPr>
          <p:grpSpPr>
            <a:xfrm>
              <a:off x="0" y="-1"/>
              <a:ext cx="5550938" cy="1191041"/>
              <a:chOff x="0" y="0"/>
              <a:chExt cx="5550937" cy="1191039"/>
            </a:xfrm>
          </p:grpSpPr>
          <p:sp>
            <p:nvSpPr>
              <p:cNvPr id="269" name="Shape 269"/>
              <p:cNvSpPr/>
              <p:nvPr/>
            </p:nvSpPr>
            <p:spPr>
              <a:xfrm>
                <a:off x="1773873" y="669022"/>
                <a:ext cx="1132460" cy="485234"/>
              </a:xfrm>
              <a:prstGeom prst="rect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</a:ln>
              <a:effectLst>
                <a:outerShdw sx="100000" sy="100000" kx="0" ky="0" algn="b" rotWithShape="0" blurRad="38100" dist="25400" dir="5400000">
                  <a:srgbClr val="000000">
                    <a:alpha val="50000"/>
                  </a:srgbClr>
                </a:outerShdw>
              </a:effectLst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270" name="Shape 270"/>
              <p:cNvSpPr/>
              <p:nvPr/>
            </p:nvSpPr>
            <p:spPr>
              <a:xfrm>
                <a:off x="3494147" y="721139"/>
                <a:ext cx="2056791" cy="4699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2400"/>
                </a:lvl1pPr>
              </a:lstStyle>
              <a:p>
                <a:pPr lvl="0">
                  <a:defRPr sz="1800"/>
                </a:pPr>
                <a:r>
                  <a:rPr sz="2400"/>
                  <a:t>sum reduction</a:t>
                </a:r>
              </a:p>
            </p:txBody>
          </p:sp>
          <p:sp>
            <p:nvSpPr>
              <p:cNvPr id="271" name="Shape 271"/>
              <p:cNvSpPr/>
              <p:nvPr/>
            </p:nvSpPr>
            <p:spPr>
              <a:xfrm flipH="1">
                <a:off x="3377949" y="110392"/>
                <a:ext cx="1255463" cy="626613"/>
              </a:xfrm>
              <a:prstGeom prst="line">
                <a:avLst/>
              </a:prstGeom>
              <a:noFill/>
              <a:ln w="25400" cap="flat">
                <a:solidFill>
                  <a:srgbClr val="0433FF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/>
                </a:pPr>
              </a:p>
            </p:txBody>
          </p:sp>
          <p:sp>
            <p:nvSpPr>
              <p:cNvPr id="272" name="Shape 272"/>
              <p:cNvSpPr/>
              <p:nvPr/>
            </p:nvSpPr>
            <p:spPr>
              <a:xfrm>
                <a:off x="0" y="167416"/>
                <a:ext cx="1386190" cy="497020"/>
              </a:xfrm>
              <a:prstGeom prst="line">
                <a:avLst/>
              </a:prstGeom>
              <a:noFill/>
              <a:ln w="25400" cap="flat">
                <a:solidFill>
                  <a:srgbClr val="0433FF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/>
                </a:pPr>
              </a:p>
            </p:txBody>
          </p:sp>
          <p:sp>
            <p:nvSpPr>
              <p:cNvPr id="273" name="Shape 273"/>
              <p:cNvSpPr/>
              <p:nvPr/>
            </p:nvSpPr>
            <p:spPr>
              <a:xfrm flipH="1">
                <a:off x="2771699" y="25400"/>
                <a:ext cx="485074" cy="485073"/>
              </a:xfrm>
              <a:prstGeom prst="line">
                <a:avLst/>
              </a:prstGeom>
              <a:noFill/>
              <a:ln w="25400" cap="flat">
                <a:solidFill>
                  <a:srgbClr val="0433FF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/>
                </a:pPr>
              </a:p>
            </p:txBody>
          </p:sp>
          <p:sp>
            <p:nvSpPr>
              <p:cNvPr id="274" name="Shape 274"/>
              <p:cNvSpPr/>
              <p:nvPr/>
            </p:nvSpPr>
            <p:spPr>
              <a:xfrm>
                <a:off x="1448265" y="-1"/>
                <a:ext cx="502945" cy="502946"/>
              </a:xfrm>
              <a:prstGeom prst="line">
                <a:avLst/>
              </a:prstGeom>
              <a:noFill/>
              <a:ln w="25400" cap="flat">
                <a:solidFill>
                  <a:srgbClr val="0433FF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/>
                </a:pPr>
              </a:p>
            </p:txBody>
          </p:sp>
        </p:grpSp>
      </p:grpSp>
      <p:grpSp>
        <p:nvGrpSpPr>
          <p:cNvPr id="285" name="Group 285"/>
          <p:cNvGrpSpPr/>
          <p:nvPr/>
        </p:nvGrpSpPr>
        <p:grpSpPr>
          <a:xfrm>
            <a:off x="3195520" y="2609084"/>
            <a:ext cx="6021385" cy="1435234"/>
            <a:chOff x="0" y="0"/>
            <a:chExt cx="6021384" cy="1435233"/>
          </a:xfrm>
        </p:grpSpPr>
        <p:sp>
          <p:nvSpPr>
            <p:cNvPr id="277" name="Shape 277"/>
            <p:cNvSpPr/>
            <p:nvPr/>
          </p:nvSpPr>
          <p:spPr>
            <a:xfrm>
              <a:off x="0" y="486220"/>
              <a:ext cx="829912" cy="942206"/>
            </a:xfrm>
            <a:prstGeom prst="rect">
              <a:avLst/>
            </a:prstGeom>
            <a:solidFill>
              <a:srgbClr val="DCDEE0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114300" dist="77281" dir="540000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/>
              </a:pPr>
              <a:r>
                <a:rPr sz="2600"/>
                <a:t>P1</a:t>
              </a:r>
              <a:endParaRPr sz="2600"/>
            </a:p>
            <a:p>
              <a:pPr lvl="0">
                <a:defRPr sz="1800"/>
              </a:pPr>
              <a:r>
                <a:rPr b="1" sz="1600">
                  <a:solidFill>
                    <a:srgbClr val="FF2600"/>
                  </a:solidFill>
                  <a:latin typeface="Helvetica"/>
                  <a:ea typeface="Helvetica"/>
                  <a:cs typeface="Helvetica"/>
                  <a:sym typeface="Helvetica"/>
                </a:rPr>
                <a:t>O(MK)</a:t>
              </a:r>
            </a:p>
          </p:txBody>
        </p:sp>
        <p:sp>
          <p:nvSpPr>
            <p:cNvPr id="278" name="Shape 278"/>
            <p:cNvSpPr/>
            <p:nvPr/>
          </p:nvSpPr>
          <p:spPr>
            <a:xfrm>
              <a:off x="4806774" y="24578"/>
              <a:ext cx="369887" cy="357196"/>
            </a:xfrm>
            <a:prstGeom prst="line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/>
              </a:pPr>
            </a:p>
          </p:txBody>
        </p:sp>
        <p:sp>
          <p:nvSpPr>
            <p:cNvPr id="279" name="Shape 279"/>
            <p:cNvSpPr/>
            <p:nvPr/>
          </p:nvSpPr>
          <p:spPr>
            <a:xfrm>
              <a:off x="3772798" y="12699"/>
              <a:ext cx="241404" cy="454014"/>
            </a:xfrm>
            <a:prstGeom prst="line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/>
              </a:pPr>
            </a:p>
          </p:txBody>
        </p:sp>
        <p:sp>
          <p:nvSpPr>
            <p:cNvPr id="280" name="Shape 280"/>
            <p:cNvSpPr/>
            <p:nvPr/>
          </p:nvSpPr>
          <p:spPr>
            <a:xfrm flipH="1">
              <a:off x="2324998" y="-1"/>
              <a:ext cx="241404" cy="454014"/>
            </a:xfrm>
            <a:prstGeom prst="line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/>
              </a:pPr>
            </a:p>
          </p:txBody>
        </p:sp>
        <p:sp>
          <p:nvSpPr>
            <p:cNvPr id="281" name="Shape 281"/>
            <p:cNvSpPr/>
            <p:nvPr/>
          </p:nvSpPr>
          <p:spPr>
            <a:xfrm flipH="1">
              <a:off x="967912" y="26439"/>
              <a:ext cx="369886" cy="357195"/>
            </a:xfrm>
            <a:prstGeom prst="line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/>
              </a:pPr>
            </a:p>
          </p:txBody>
        </p:sp>
        <p:sp>
          <p:nvSpPr>
            <p:cNvPr id="282" name="Shape 282"/>
            <p:cNvSpPr/>
            <p:nvPr/>
          </p:nvSpPr>
          <p:spPr>
            <a:xfrm>
              <a:off x="1788394" y="493027"/>
              <a:ext cx="829913" cy="942207"/>
            </a:xfrm>
            <a:prstGeom prst="rect">
              <a:avLst/>
            </a:prstGeom>
            <a:solidFill>
              <a:srgbClr val="DCDEE0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114300" dist="77281" dir="540000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/>
              </a:pPr>
              <a:r>
                <a:rPr sz="2600"/>
                <a:t>P2</a:t>
              </a:r>
              <a:endParaRPr sz="2600"/>
            </a:p>
            <a:p>
              <a:pPr lvl="0">
                <a:defRPr sz="1800"/>
              </a:pPr>
              <a:r>
                <a:rPr b="1" sz="1600">
                  <a:solidFill>
                    <a:srgbClr val="FF2600"/>
                  </a:solidFill>
                  <a:latin typeface="Helvetica"/>
                  <a:ea typeface="Helvetica"/>
                  <a:cs typeface="Helvetica"/>
                  <a:sym typeface="Helvetica"/>
                </a:rPr>
                <a:t>O(MK)</a:t>
              </a:r>
            </a:p>
          </p:txBody>
        </p:sp>
        <p:sp>
          <p:nvSpPr>
            <p:cNvPr id="283" name="Shape 283"/>
            <p:cNvSpPr/>
            <p:nvPr/>
          </p:nvSpPr>
          <p:spPr>
            <a:xfrm>
              <a:off x="3541098" y="492112"/>
              <a:ext cx="829912" cy="942207"/>
            </a:xfrm>
            <a:prstGeom prst="rect">
              <a:avLst/>
            </a:prstGeom>
            <a:solidFill>
              <a:srgbClr val="DCDEE0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114300" dist="77281" dir="540000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/>
              </a:pPr>
              <a:r>
                <a:rPr sz="2600"/>
                <a:t>P3</a:t>
              </a:r>
              <a:endParaRPr sz="2600"/>
            </a:p>
            <a:p>
              <a:pPr lvl="0">
                <a:defRPr sz="1800"/>
              </a:pPr>
              <a:r>
                <a:rPr b="1" sz="1600">
                  <a:solidFill>
                    <a:srgbClr val="FF2600"/>
                  </a:solidFill>
                  <a:latin typeface="Helvetica"/>
                  <a:ea typeface="Helvetica"/>
                  <a:cs typeface="Helvetica"/>
                  <a:sym typeface="Helvetica"/>
                </a:rPr>
                <a:t>O(MK)</a:t>
              </a:r>
            </a:p>
          </p:txBody>
        </p:sp>
        <p:sp>
          <p:nvSpPr>
            <p:cNvPr id="284" name="Shape 284"/>
            <p:cNvSpPr/>
            <p:nvPr/>
          </p:nvSpPr>
          <p:spPr>
            <a:xfrm>
              <a:off x="5191473" y="489920"/>
              <a:ext cx="829912" cy="942207"/>
            </a:xfrm>
            <a:prstGeom prst="rect">
              <a:avLst/>
            </a:prstGeom>
            <a:solidFill>
              <a:srgbClr val="DCDEE0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114300" dist="77281" dir="540000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/>
              </a:pPr>
              <a:r>
                <a:rPr sz="2600"/>
                <a:t>PN</a:t>
              </a:r>
              <a:endParaRPr sz="2600"/>
            </a:p>
            <a:p>
              <a:pPr lvl="0">
                <a:defRPr sz="1800"/>
              </a:pPr>
              <a:r>
                <a:rPr b="1" sz="1600">
                  <a:solidFill>
                    <a:srgbClr val="FF2600"/>
                  </a:solidFill>
                  <a:latin typeface="Helvetica"/>
                  <a:ea typeface="Helvetica"/>
                  <a:cs typeface="Helvetica"/>
                  <a:sym typeface="Helvetica"/>
                </a:rPr>
                <a:t>O(MK)</a:t>
              </a:r>
            </a:p>
          </p:txBody>
        </p:sp>
      </p:grpSp>
      <p:grpSp>
        <p:nvGrpSpPr>
          <p:cNvPr id="299" name="Group 299"/>
          <p:cNvGrpSpPr/>
          <p:nvPr/>
        </p:nvGrpSpPr>
        <p:grpSpPr>
          <a:xfrm>
            <a:off x="1890813" y="2013674"/>
            <a:ext cx="9777882" cy="941117"/>
            <a:chOff x="0" y="0"/>
            <a:chExt cx="9777881" cy="941116"/>
          </a:xfrm>
        </p:grpSpPr>
        <p:grpSp>
          <p:nvGrpSpPr>
            <p:cNvPr id="295" name="Group 295"/>
            <p:cNvGrpSpPr/>
            <p:nvPr/>
          </p:nvGrpSpPr>
          <p:grpSpPr>
            <a:xfrm>
              <a:off x="2142975" y="36526"/>
              <a:ext cx="7634906" cy="494054"/>
              <a:chOff x="0" y="0"/>
              <a:chExt cx="7634905" cy="494053"/>
            </a:xfrm>
          </p:grpSpPr>
          <p:sp>
            <p:nvSpPr>
              <p:cNvPr id="286" name="Shape 286"/>
              <p:cNvSpPr/>
              <p:nvPr/>
            </p:nvSpPr>
            <p:spPr>
              <a:xfrm>
                <a:off x="0" y="8819"/>
                <a:ext cx="1132460" cy="485235"/>
              </a:xfrm>
              <a:prstGeom prst="rect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</a:ln>
              <a:effectLst>
                <a:outerShdw sx="100000" sy="100000" kx="0" ky="0" algn="b" rotWithShape="0" blurRad="38100" dist="25400" dir="5400000">
                  <a:srgbClr val="000000">
                    <a:alpha val="50000"/>
                  </a:srgbClr>
                </a:outerShdw>
              </a:effectLst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287" name="Shape 287"/>
              <p:cNvSpPr/>
              <p:nvPr/>
            </p:nvSpPr>
            <p:spPr>
              <a:xfrm>
                <a:off x="1136581" y="8819"/>
                <a:ext cx="1132460" cy="485235"/>
              </a:xfrm>
              <a:prstGeom prst="rect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</a:ln>
              <a:effectLst>
                <a:outerShdw sx="100000" sy="100000" kx="0" ky="0" algn="b" rotWithShape="0" blurRad="38100" dist="25400" dir="5400000">
                  <a:srgbClr val="000000">
                    <a:alpha val="50000"/>
                  </a:srgbClr>
                </a:outerShdw>
              </a:effectLst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288" name="Shape 288"/>
              <p:cNvSpPr/>
              <p:nvPr/>
            </p:nvSpPr>
            <p:spPr>
              <a:xfrm>
                <a:off x="2279581" y="8819"/>
                <a:ext cx="1132460" cy="485235"/>
              </a:xfrm>
              <a:prstGeom prst="rect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</a:ln>
              <a:effectLst>
                <a:outerShdw sx="100000" sy="100000" kx="0" ky="0" algn="b" rotWithShape="0" blurRad="38100" dist="25400" dir="5400000">
                  <a:srgbClr val="000000">
                    <a:alpha val="50000"/>
                  </a:srgbClr>
                </a:outerShdw>
              </a:effectLst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289" name="Shape 289"/>
              <p:cNvSpPr/>
              <p:nvPr/>
            </p:nvSpPr>
            <p:spPr>
              <a:xfrm>
                <a:off x="3423423" y="8819"/>
                <a:ext cx="1132461" cy="485235"/>
              </a:xfrm>
              <a:prstGeom prst="rect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</a:ln>
              <a:effectLst>
                <a:outerShdw sx="100000" sy="100000" kx="0" ky="0" algn="b" rotWithShape="0" blurRad="38100" dist="25400" dir="5400000">
                  <a:srgbClr val="000000">
                    <a:alpha val="50000"/>
                  </a:srgbClr>
                </a:outerShdw>
              </a:effectLst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290" name="Shape 290"/>
              <p:cNvSpPr/>
              <p:nvPr/>
            </p:nvSpPr>
            <p:spPr>
              <a:xfrm>
                <a:off x="121488" y="60936"/>
                <a:ext cx="889484" cy="381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1800"/>
                </a:lvl1pPr>
              </a:lstStyle>
              <a:p>
                <a:pPr lvl="0"/>
                <a:r>
                  <a:t>Sheet 1</a:t>
                </a:r>
              </a:p>
            </p:txBody>
          </p:sp>
          <p:sp>
            <p:nvSpPr>
              <p:cNvPr id="291" name="Shape 291"/>
              <p:cNvSpPr/>
              <p:nvPr/>
            </p:nvSpPr>
            <p:spPr>
              <a:xfrm>
                <a:off x="1261278" y="60936"/>
                <a:ext cx="889484" cy="381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1800"/>
                </a:lvl1pPr>
              </a:lstStyle>
              <a:p>
                <a:pPr lvl="0"/>
                <a:r>
                  <a:t>Sheet 2</a:t>
                </a:r>
              </a:p>
            </p:txBody>
          </p:sp>
          <p:sp>
            <p:nvSpPr>
              <p:cNvPr id="292" name="Shape 292"/>
              <p:cNvSpPr/>
              <p:nvPr/>
            </p:nvSpPr>
            <p:spPr>
              <a:xfrm>
                <a:off x="2401490" y="60936"/>
                <a:ext cx="889484" cy="381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1800"/>
                </a:lvl1pPr>
              </a:lstStyle>
              <a:p>
                <a:pPr lvl="0"/>
                <a:r>
                  <a:t>Sheet 3</a:t>
                </a:r>
              </a:p>
            </p:txBody>
          </p:sp>
          <p:sp>
            <p:nvSpPr>
              <p:cNvPr id="293" name="Shape 293"/>
              <p:cNvSpPr/>
              <p:nvPr/>
            </p:nvSpPr>
            <p:spPr>
              <a:xfrm>
                <a:off x="3525938" y="60936"/>
                <a:ext cx="927431" cy="381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1800"/>
                </a:lvl1pPr>
              </a:lstStyle>
              <a:p>
                <a:pPr lvl="0"/>
                <a:r>
                  <a:t>Sheet N</a:t>
                </a:r>
              </a:p>
            </p:txBody>
          </p:sp>
          <p:sp>
            <p:nvSpPr>
              <p:cNvPr id="294" name="Shape 294"/>
              <p:cNvSpPr/>
              <p:nvPr/>
            </p:nvSpPr>
            <p:spPr>
              <a:xfrm>
                <a:off x="4990765" y="-1"/>
                <a:ext cx="2644141" cy="4699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2400"/>
                </a:lvl1pPr>
              </a:lstStyle>
              <a:p>
                <a:pPr lvl="0">
                  <a:defRPr sz="1800"/>
                </a:pPr>
                <a:r>
                  <a:rPr sz="2400"/>
                  <a:t>Vortex sheets data</a:t>
                </a:r>
              </a:p>
            </p:txBody>
          </p:sp>
        </p:grpSp>
        <p:grpSp>
          <p:nvGrpSpPr>
            <p:cNvPr id="298" name="Group 298"/>
            <p:cNvGrpSpPr/>
            <p:nvPr/>
          </p:nvGrpSpPr>
          <p:grpSpPr>
            <a:xfrm>
              <a:off x="0" y="0"/>
              <a:ext cx="1260348" cy="941117"/>
              <a:chOff x="0" y="0"/>
              <a:chExt cx="1260347" cy="941116"/>
            </a:xfrm>
          </p:grpSpPr>
          <p:sp>
            <p:nvSpPr>
              <p:cNvPr id="296" name="Shape 296"/>
              <p:cNvSpPr/>
              <p:nvPr/>
            </p:nvSpPr>
            <p:spPr>
              <a:xfrm>
                <a:off x="63944" y="0"/>
                <a:ext cx="1132460" cy="485234"/>
              </a:xfrm>
              <a:prstGeom prst="rect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</a:ln>
              <a:effectLst>
                <a:outerShdw sx="100000" sy="100000" kx="0" ky="0" algn="b" rotWithShape="0" blurRad="38100" dist="25400" dir="5400000">
                  <a:srgbClr val="000000">
                    <a:alpha val="50000"/>
                  </a:srgbClr>
                </a:outerShdw>
              </a:effectLst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297" name="Shape 297"/>
              <p:cNvSpPr/>
              <p:nvPr/>
            </p:nvSpPr>
            <p:spPr>
              <a:xfrm>
                <a:off x="-1" y="26716"/>
                <a:ext cx="1260349" cy="9144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pPr lvl="0">
                  <a:spcBef>
                    <a:spcPts val="600"/>
                  </a:spcBef>
                  <a:defRPr sz="1800"/>
                </a:pPr>
                <a:r>
                  <a:rPr sz="2400"/>
                  <a:t>Targets</a:t>
                </a:r>
                <a:endParaRPr sz="2400"/>
              </a:p>
              <a:p>
                <a:pPr lvl="0">
                  <a:spcBef>
                    <a:spcPts val="600"/>
                  </a:spcBef>
                  <a:defRPr sz="1800"/>
                </a:pPr>
                <a:r>
                  <a:rPr sz="2400">
                    <a:solidFill>
                      <a:srgbClr val="FF2600"/>
                    </a:solidFill>
                  </a:rPr>
                  <a:t>(shared)</a:t>
                </a:r>
              </a:p>
            </p:txBody>
          </p:sp>
        </p:grpSp>
      </p:grpSp>
    </p:spTree>
  </p:cSld>
  <p:clrMapOvr>
    <a:masterClrMapping/>
  </p:clrMapOvr>
  <p:transition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ntr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nodeType="clickEffect" presetClass="entr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nodeType="clickEffect" presetClass="entr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nodeType="clickEffect" presetClass="entr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nodeType="clickEffect" presetClass="entr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67" grpId="1"/>
      <p:bldP build="whole" bldLvl="1" animBg="1" rev="0" advAuto="0" spid="276" grpId="4"/>
      <p:bldP build="whole" bldLvl="1" animBg="1" rev="0" advAuto="0" spid="266" grpId="5"/>
      <p:bldP build="whole" bldLvl="1" animBg="1" rev="0" advAuto="0" spid="299" grpId="2"/>
      <p:bldP build="whole" bldLvl="1" animBg="1" rev="0" advAuto="0" spid="285" grpId="3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/>
          <p:nvPr>
            <p:ph type="sldNum" sz="quarter" idx="2"/>
          </p:nvPr>
        </p:nvSpPr>
        <p:spPr>
          <a:xfrm>
            <a:off x="6375349" y="9251950"/>
            <a:ext cx="241402" cy="381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/>
            <a:fld id="{86CB4B4D-7CA3-9044-876B-883B54F8677D}" type="slidenum"/>
          </a:p>
        </p:txBody>
      </p:sp>
      <p:sp>
        <p:nvSpPr>
          <p:cNvPr id="302" name="Shape 302"/>
          <p:cNvSpPr/>
          <p:nvPr/>
        </p:nvSpPr>
        <p:spPr>
          <a:xfrm>
            <a:off x="252752" y="180802"/>
            <a:ext cx="1457524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z="28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b="0" sz="1800"/>
            </a:pPr>
            <a:r>
              <a:rPr b="1" sz="2800"/>
              <a:t>Outlook</a:t>
            </a:r>
          </a:p>
        </p:txBody>
      </p:sp>
      <p:sp>
        <p:nvSpPr>
          <p:cNvPr id="303" name="Shape 303"/>
          <p:cNvSpPr/>
          <p:nvPr/>
        </p:nvSpPr>
        <p:spPr>
          <a:xfrm>
            <a:off x="267052" y="748167"/>
            <a:ext cx="12470696" cy="1358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lvl="0" marL="345722" indent="-345722" algn="l">
              <a:spcBef>
                <a:spcPts val="600"/>
              </a:spcBef>
              <a:buSzPct val="75000"/>
              <a:buChar char="•"/>
              <a:defRPr sz="1800"/>
            </a:pPr>
            <a:r>
              <a:rPr sz="2400"/>
              <a:t>Matlab code with current parallelisms is about 5 times faster, for N=10 fish.</a:t>
            </a:r>
            <a:endParaRPr sz="2400"/>
          </a:p>
          <a:p>
            <a:pPr lvl="0" marL="345722" indent="-345722" algn="l">
              <a:spcBef>
                <a:spcPts val="600"/>
              </a:spcBef>
              <a:buSzPct val="75000"/>
              <a:buChar char="•"/>
              <a:defRPr sz="1800"/>
            </a:pPr>
            <a:r>
              <a:rPr sz="2400"/>
              <a:t>Complete the parallelisms, implement for larger fish school</a:t>
            </a:r>
            <a:endParaRPr sz="2400"/>
          </a:p>
          <a:p>
            <a:pPr lvl="0" marL="345722" indent="-345722" algn="l">
              <a:spcBef>
                <a:spcPts val="600"/>
              </a:spcBef>
              <a:buSzPct val="75000"/>
              <a:buChar char="•"/>
              <a:defRPr sz="1800"/>
            </a:pPr>
            <a:r>
              <a:rPr sz="2400"/>
              <a:t>Use kernel independent FMM, or quadrature by expansion (QBX) </a:t>
            </a:r>
          </a:p>
        </p:txBody>
      </p:sp>
      <p:sp>
        <p:nvSpPr>
          <p:cNvPr id="304" name="Shape 304"/>
          <p:cNvSpPr/>
          <p:nvPr/>
        </p:nvSpPr>
        <p:spPr>
          <a:xfrm>
            <a:off x="252752" y="2271629"/>
            <a:ext cx="3671169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z="28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b="0" sz="1800"/>
            </a:pPr>
            <a:r>
              <a:rPr b="1" sz="2800"/>
              <a:t>What have I learned?</a:t>
            </a:r>
          </a:p>
        </p:txBody>
      </p:sp>
      <p:sp>
        <p:nvSpPr>
          <p:cNvPr id="305" name="Shape 305"/>
          <p:cNvSpPr/>
          <p:nvPr/>
        </p:nvSpPr>
        <p:spPr>
          <a:xfrm>
            <a:off x="366874" y="2703376"/>
            <a:ext cx="7924282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lvl="0" marL="395111" indent="-395111" algn="l">
              <a:buSzPct val="75000"/>
              <a:buChar char="•"/>
              <a:defRPr sz="1800"/>
            </a:pPr>
            <a:r>
              <a:rPr sz="2400"/>
              <a:t>Compile C++ OpenMP code into Matlab </a:t>
            </a:r>
            <a:r>
              <a:rPr i="1" sz="2400"/>
              <a:t>mex</a:t>
            </a:r>
            <a:r>
              <a:rPr sz="2400"/>
              <a:t> function </a:t>
            </a:r>
          </a:p>
        </p:txBody>
      </p:sp>
      <p:sp>
        <p:nvSpPr>
          <p:cNvPr id="306" name="Shape 306"/>
          <p:cNvSpPr/>
          <p:nvPr/>
        </p:nvSpPr>
        <p:spPr>
          <a:xfrm>
            <a:off x="366874" y="4410626"/>
            <a:ext cx="7228424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marL="395111" indent="-395111" algn="l">
              <a:buSzPct val="75000"/>
              <a:buChar char="•"/>
              <a:defRPr sz="2400"/>
            </a:lvl1pPr>
          </a:lstStyle>
          <a:p>
            <a:pPr lvl="0">
              <a:defRPr sz="1800"/>
            </a:pPr>
            <a:r>
              <a:rPr sz="2400"/>
              <a:t>OpenMP sum reduction with overloaded operator</a:t>
            </a:r>
          </a:p>
        </p:txBody>
      </p:sp>
      <p:pic>
        <p:nvPicPr>
          <p:cNvPr id="307" name="pasted-image.png"/>
          <p:cNvPicPr/>
          <p:nvPr/>
        </p:nvPicPr>
        <p:blipFill>
          <a:blip r:embed="rId2">
            <a:extLst/>
          </a:blip>
          <a:srcRect l="1653" t="0" r="0" b="0"/>
          <a:stretch>
            <a:fillRect/>
          </a:stretch>
        </p:blipFill>
        <p:spPr>
          <a:xfrm>
            <a:off x="1584981" y="4894378"/>
            <a:ext cx="8883350" cy="3599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08" name="pasted-imag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93603" y="3248379"/>
            <a:ext cx="8666009" cy="1074445"/>
          </a:xfrm>
          <a:prstGeom prst="rect">
            <a:avLst/>
          </a:prstGeom>
          <a:ln w="12700">
            <a:miter lim="400000"/>
          </a:ln>
        </p:spPr>
      </p:pic>
      <p:sp>
        <p:nvSpPr>
          <p:cNvPr id="309" name="Shape 309"/>
          <p:cNvSpPr/>
          <p:nvPr/>
        </p:nvSpPr>
        <p:spPr>
          <a:xfrm>
            <a:off x="366874" y="8507886"/>
            <a:ext cx="5417302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marL="395111" indent="-395111" algn="l">
              <a:buSzPct val="75000"/>
              <a:buChar char="•"/>
              <a:defRPr sz="2400"/>
            </a:lvl1pPr>
          </a:lstStyle>
          <a:p>
            <a:pPr lvl="0">
              <a:defRPr sz="1800"/>
            </a:pPr>
            <a:r>
              <a:rPr sz="2400"/>
              <a:t>C++ linear algebra package: Eigen.</a:t>
            </a:r>
          </a:p>
        </p:txBody>
      </p:sp>
    </p:spTree>
  </p:cSld>
  <p:clrMapOvr>
    <a:masterClrMapping/>
  </p:clrMapOvr>
  <p:transition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ntr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nodeType="clickEffect" presetClass="entr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nodeType="clickEffect" presetClass="entr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nodeType="clickEffect" presetClass="entr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nodeType="clickEffect" presetClass="entr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nodeType="clickEffect" presetClass="entr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nodeType="clickEffect" presetClass="entr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06" grpId="5"/>
      <p:bldP build="whole" bldLvl="1" animBg="1" rev="0" advAuto="0" spid="307" grpId="6"/>
      <p:bldP build="whole" bldLvl="1" animBg="1" rev="0" advAuto="0" spid="304" grpId="2"/>
      <p:bldP build="whole" bldLvl="1" animBg="1" rev="0" advAuto="0" spid="308" grpId="4"/>
      <p:bldP build="whole" bldLvl="1" animBg="1" rev="0" advAuto="0" spid="303" grpId="1"/>
      <p:bldP build="whole" bldLvl="1" animBg="1" rev="0" advAuto="0" spid="309" grpId="7"/>
      <p:bldP build="whole" bldLvl="1" animBg="1" rev="0" advAuto="0" spid="305" grpId="3"/>
    </p:bldLst>
  </p:timing>
</p:sld>
</file>

<file path=ppt/theme/_rels/theme1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